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57" r:id="rId3"/>
    <p:sldId id="334" r:id="rId4"/>
    <p:sldId id="281" r:id="rId5"/>
    <p:sldId id="282" r:id="rId6"/>
    <p:sldId id="283" r:id="rId7"/>
    <p:sldId id="286" r:id="rId8"/>
    <p:sldId id="318" r:id="rId9"/>
    <p:sldId id="320" r:id="rId10"/>
    <p:sldId id="319" r:id="rId11"/>
    <p:sldId id="285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289" r:id="rId24"/>
    <p:sldId id="300" r:id="rId25"/>
    <p:sldId id="313" r:id="rId26"/>
    <p:sldId id="312" r:id="rId27"/>
    <p:sldId id="311" r:id="rId28"/>
    <p:sldId id="333" r:id="rId2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03769A-2FD4-FFF4-4127-D3DF146F8369}" v="468" dt="2025-10-27T06:33:20.7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11.xml" Id="rId13" /><Relationship Type="http://schemas.openxmlformats.org/officeDocument/2006/relationships/slide" Target="slides/slide16.xml" Id="rId18" /><Relationship Type="http://schemas.openxmlformats.org/officeDocument/2006/relationships/slide" Target="slides/slide24.xml" Id="rId26" /><Relationship Type="http://schemas.openxmlformats.org/officeDocument/2006/relationships/slide" Target="slides/slide1.xml" Id="rId3" /><Relationship Type="http://schemas.openxmlformats.org/officeDocument/2006/relationships/slide" Target="slides/slide19.xml" Id="rId21" /><Relationship Type="http://schemas.openxmlformats.org/officeDocument/2006/relationships/tableStyles" Target="tableStyles.xml" Id="rId34" /><Relationship Type="http://schemas.openxmlformats.org/officeDocument/2006/relationships/slide" Target="slides/slide5.xml" Id="rId7" /><Relationship Type="http://schemas.openxmlformats.org/officeDocument/2006/relationships/slide" Target="slides/slide10.xml" Id="rId12" /><Relationship Type="http://schemas.openxmlformats.org/officeDocument/2006/relationships/slide" Target="slides/slide15.xml" Id="rId17" /><Relationship Type="http://schemas.openxmlformats.org/officeDocument/2006/relationships/slide" Target="slides/slide23.xml" Id="rId25" /><Relationship Type="http://schemas.openxmlformats.org/officeDocument/2006/relationships/theme" Target="theme/theme1.xml" Id="rId33" /><Relationship Type="http://schemas.openxmlformats.org/officeDocument/2006/relationships/slideMaster" Target="slideMasters/slideMaster2.xml" Id="rId2" /><Relationship Type="http://schemas.openxmlformats.org/officeDocument/2006/relationships/slide" Target="slides/slide14.xml" Id="rId16" /><Relationship Type="http://schemas.openxmlformats.org/officeDocument/2006/relationships/slide" Target="slides/slide18.xml" Id="rId20" /><Relationship Type="http://schemas.openxmlformats.org/officeDocument/2006/relationships/slide" Target="slides/slide27.xml" Id="rId29" /><Relationship Type="http://schemas.openxmlformats.org/officeDocument/2006/relationships/slideMaster" Target="slideMasters/slideMaster1.xml" Id="rId1" /><Relationship Type="http://schemas.openxmlformats.org/officeDocument/2006/relationships/slide" Target="slides/slide4.xml" Id="rId6" /><Relationship Type="http://schemas.openxmlformats.org/officeDocument/2006/relationships/slide" Target="slides/slide9.xml" Id="rId11" /><Relationship Type="http://schemas.openxmlformats.org/officeDocument/2006/relationships/slide" Target="slides/slide22.xml" Id="rId24" /><Relationship Type="http://schemas.openxmlformats.org/officeDocument/2006/relationships/viewProps" Target="viewProps.xml" Id="rId32" /><Relationship Type="http://schemas.openxmlformats.org/officeDocument/2006/relationships/slide" Target="slides/slide3.xml" Id="rId5" /><Relationship Type="http://schemas.openxmlformats.org/officeDocument/2006/relationships/slide" Target="slides/slide13.xml" Id="rId15" /><Relationship Type="http://schemas.openxmlformats.org/officeDocument/2006/relationships/slide" Target="slides/slide21.xml" Id="rId23" /><Relationship Type="http://schemas.openxmlformats.org/officeDocument/2006/relationships/slide" Target="slides/slide26.xml" Id="rId28" /><Relationship Type="http://schemas.microsoft.com/office/2015/10/relationships/revisionInfo" Target="revisionInfo.xml" Id="rId36" /><Relationship Type="http://schemas.openxmlformats.org/officeDocument/2006/relationships/slide" Target="slides/slide8.xml" Id="rId10" /><Relationship Type="http://schemas.openxmlformats.org/officeDocument/2006/relationships/slide" Target="slides/slide17.xml" Id="rId19" /><Relationship Type="http://schemas.openxmlformats.org/officeDocument/2006/relationships/presProps" Target="presProps.xml" Id="rId31" /><Relationship Type="http://schemas.openxmlformats.org/officeDocument/2006/relationships/slide" Target="slides/slide2.xml" Id="rId4" /><Relationship Type="http://schemas.openxmlformats.org/officeDocument/2006/relationships/slide" Target="slides/slide7.xml" Id="rId9" /><Relationship Type="http://schemas.openxmlformats.org/officeDocument/2006/relationships/slide" Target="slides/slide12.xml" Id="rId14" /><Relationship Type="http://schemas.openxmlformats.org/officeDocument/2006/relationships/slide" Target="slides/slide20.xml" Id="rId22" /><Relationship Type="http://schemas.openxmlformats.org/officeDocument/2006/relationships/slide" Target="slides/slide25.xml" Id="rId27" /><Relationship Type="http://schemas.openxmlformats.org/officeDocument/2006/relationships/notesMaster" Target="notesMasters/notesMaster1.xml" Id="rId30" /><Relationship Type="http://schemas.openxmlformats.org/officeDocument/2006/relationships/slide" Target="slides/slide6.xml" Id="rId8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9866B53-1DF1-498B-87D2-2D925DEF6EFE}" type="datetimeFigureOut">
              <a:rPr lang="ca-ES"/>
              <a:pPr>
                <a:defRPr/>
              </a:pPr>
              <a:t>26/10/2025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a-ES" noProof="0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 noProof="0"/>
              <a:t>Feu clic aquí per editar estils</a:t>
            </a:r>
          </a:p>
          <a:p>
            <a:pPr lvl="1"/>
            <a:r>
              <a:rPr lang="ca-ES" noProof="0"/>
              <a:t>Segon nivell</a:t>
            </a:r>
          </a:p>
          <a:p>
            <a:pPr lvl="2"/>
            <a:r>
              <a:rPr lang="ca-ES" noProof="0"/>
              <a:t>Tercer nivell</a:t>
            </a:r>
          </a:p>
          <a:p>
            <a:pPr lvl="3"/>
            <a:r>
              <a:rPr lang="ca-ES" noProof="0"/>
              <a:t>Quart nivell</a:t>
            </a:r>
          </a:p>
          <a:p>
            <a:pPr lvl="4"/>
            <a:r>
              <a:rPr lang="ca-ES" noProof="0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630D74C-676E-45C5-A5DA-EC0B2DAC45D3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a-ES">
                <a:ea typeface="Calibri"/>
                <a:cs typeface="Calibri"/>
              </a:rPr>
              <a:t>Buenos </a:t>
            </a:r>
            <a:r>
              <a:rPr lang="ca-ES" err="1">
                <a:ea typeface="Calibri"/>
                <a:cs typeface="Calibri"/>
              </a:rPr>
              <a:t>días</a:t>
            </a:r>
            <a:r>
              <a:rPr lang="ca-ES">
                <a:ea typeface="Calibri"/>
                <a:cs typeface="Calibri"/>
              </a:rPr>
              <a:t>, </a:t>
            </a:r>
            <a:r>
              <a:rPr lang="ca-ES" err="1">
                <a:ea typeface="Calibri"/>
                <a:cs typeface="Calibri"/>
              </a:rPr>
              <a:t>compañeros</a:t>
            </a:r>
            <a:r>
              <a:rPr lang="ca-ES">
                <a:ea typeface="Calibri"/>
                <a:cs typeface="Calibri"/>
              </a:rPr>
              <a:t>. En la </a:t>
            </a:r>
            <a:r>
              <a:rPr lang="ca-ES" err="1">
                <a:ea typeface="Calibri"/>
                <a:cs typeface="Calibri"/>
              </a:rPr>
              <a:t>sesión</a:t>
            </a:r>
            <a:r>
              <a:rPr lang="ca-ES">
                <a:ea typeface="Calibri"/>
                <a:cs typeface="Calibri"/>
              </a:rPr>
              <a:t> de </a:t>
            </a:r>
            <a:r>
              <a:rPr lang="ca-ES" err="1">
                <a:ea typeface="Calibri"/>
                <a:cs typeface="Calibri"/>
              </a:rPr>
              <a:t>hoy</a:t>
            </a:r>
            <a:r>
              <a:rPr lang="ca-ES">
                <a:ea typeface="Calibri"/>
                <a:cs typeface="Calibri"/>
              </a:rPr>
              <a:t> </a:t>
            </a:r>
            <a:r>
              <a:rPr lang="ca-ES" err="1">
                <a:ea typeface="Calibri"/>
                <a:cs typeface="Calibri"/>
              </a:rPr>
              <a:t>queremos</a:t>
            </a:r>
            <a:r>
              <a:rPr lang="ca-ES">
                <a:ea typeface="Calibri"/>
                <a:cs typeface="Calibri"/>
              </a:rPr>
              <a:t> </a:t>
            </a:r>
            <a:r>
              <a:rPr lang="ca-ES" err="1">
                <a:ea typeface="Calibri"/>
                <a:cs typeface="Calibri"/>
              </a:rPr>
              <a:t>hablaros</a:t>
            </a:r>
            <a:r>
              <a:rPr lang="ca-ES">
                <a:ea typeface="Calibri"/>
                <a:cs typeface="Calibri"/>
              </a:rPr>
              <a:t> de la </a:t>
            </a:r>
            <a:r>
              <a:rPr lang="ca-ES" err="1">
                <a:ea typeface="Calibri"/>
                <a:cs typeface="Calibri"/>
              </a:rPr>
              <a:t>cirugía</a:t>
            </a:r>
            <a:r>
              <a:rPr lang="ca-ES">
                <a:ea typeface="Calibri"/>
                <a:cs typeface="Calibri"/>
              </a:rPr>
              <a:t> </a:t>
            </a:r>
            <a:r>
              <a:rPr lang="ca-ES" err="1">
                <a:ea typeface="Calibri"/>
                <a:cs typeface="Calibri"/>
              </a:rPr>
              <a:t>bariátrica</a:t>
            </a:r>
            <a:r>
              <a:rPr lang="ca-ES">
                <a:ea typeface="Calibri"/>
                <a:cs typeface="Calibri"/>
              </a:rPr>
              <a:t> </a:t>
            </a:r>
            <a:r>
              <a:rPr lang="ca-ES" err="1">
                <a:ea typeface="Calibri"/>
                <a:cs typeface="Calibri"/>
              </a:rPr>
              <a:t>hipoabsortiva</a:t>
            </a:r>
            <a:r>
              <a:rPr lang="ca-ES">
                <a:ea typeface="Calibri"/>
                <a:cs typeface="Calibri"/>
              </a:rPr>
              <a:t> </a:t>
            </a:r>
            <a:r>
              <a:rPr lang="ca-ES" err="1">
                <a:ea typeface="Calibri"/>
                <a:cs typeface="Calibri"/>
              </a:rPr>
              <a:t>primaria</a:t>
            </a:r>
            <a:r>
              <a:rPr lang="ca-ES">
                <a:ea typeface="Calibri"/>
                <a:cs typeface="Calibri"/>
              </a:rPr>
              <a:t> .  </a:t>
            </a:r>
          </a:p>
        </p:txBody>
      </p:sp>
      <p:sp>
        <p:nvSpPr>
          <p:cNvPr id="57348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39396C-C1C6-40AA-98BD-7A73A5933D70}" type="slidenum">
              <a:rPr lang="ca-ES"/>
              <a:pPr/>
              <a:t>1</a:t>
            </a:fld>
            <a:endParaRPr lang="ca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/>
          </a:p>
        </p:txBody>
      </p:sp>
      <p:sp>
        <p:nvSpPr>
          <p:cNvPr id="89092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4BD900-8DD4-4993-80F7-54621A23D113}" type="slidenum">
              <a:rPr lang="ca-ES"/>
              <a:pPr/>
              <a:t>9</a:t>
            </a:fld>
            <a:endParaRPr lang="ca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/>
          </a:p>
        </p:txBody>
      </p:sp>
      <p:sp>
        <p:nvSpPr>
          <p:cNvPr id="87044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B3453A-F330-4096-9044-10A7C21FF80D}" type="slidenum">
              <a:rPr lang="ca-ES"/>
              <a:pPr/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36350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/>
          </a:p>
        </p:txBody>
      </p:sp>
      <p:sp>
        <p:nvSpPr>
          <p:cNvPr id="87044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B3453A-F330-4096-9044-10A7C21FF80D}" type="slidenum">
              <a:rPr lang="ca-ES"/>
              <a:pPr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63275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/>
          </a:p>
        </p:txBody>
      </p:sp>
      <p:sp>
        <p:nvSpPr>
          <p:cNvPr id="87044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B3453A-F330-4096-9044-10A7C21FF80D}" type="slidenum">
              <a:rPr lang="ca-ES"/>
              <a:pPr/>
              <a:t>12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05319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/>
          </a:p>
        </p:txBody>
      </p:sp>
      <p:sp>
        <p:nvSpPr>
          <p:cNvPr id="87044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B3453A-F330-4096-9044-10A7C21FF80D}" type="slidenum">
              <a:rPr lang="ca-ES"/>
              <a:pPr/>
              <a:t>13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84775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/>
          </a:p>
        </p:txBody>
      </p:sp>
      <p:sp>
        <p:nvSpPr>
          <p:cNvPr id="87044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B3453A-F330-4096-9044-10A7C21FF80D}" type="slidenum">
              <a:rPr lang="ca-ES"/>
              <a:pPr/>
              <a:t>14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3673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/>
          </a:p>
        </p:txBody>
      </p:sp>
      <p:sp>
        <p:nvSpPr>
          <p:cNvPr id="87044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B3453A-F330-4096-9044-10A7C21FF80D}" type="slidenum">
              <a:rPr lang="ca-ES"/>
              <a:pPr/>
              <a:t>15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33974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/>
          </a:p>
        </p:txBody>
      </p:sp>
      <p:sp>
        <p:nvSpPr>
          <p:cNvPr id="87044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B3453A-F330-4096-9044-10A7C21FF80D}" type="slidenum">
              <a:rPr lang="ca-ES"/>
              <a:pPr/>
              <a:t>16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98423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/>
          </a:p>
        </p:txBody>
      </p:sp>
      <p:sp>
        <p:nvSpPr>
          <p:cNvPr id="87044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B3453A-F330-4096-9044-10A7C21FF80D}" type="slidenum">
              <a:rPr lang="ca-ES"/>
              <a:pPr/>
              <a:t>17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705439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62018-A823-A754-79EA-F7894149F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Contenidor d'imatge de diapositiva 1">
            <a:extLst>
              <a:ext uri="{FF2B5EF4-FFF2-40B4-BE49-F238E27FC236}">
                <a16:creationId xmlns:a16="http://schemas.microsoft.com/office/drawing/2014/main" id="{7544B759-E717-DE99-6E0C-CF9CF88667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Contenidor de notes 2">
            <a:extLst>
              <a:ext uri="{FF2B5EF4-FFF2-40B4-BE49-F238E27FC236}">
                <a16:creationId xmlns:a16="http://schemas.microsoft.com/office/drawing/2014/main" id="{61579028-D2C1-287F-892E-DF6E27AA1F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/>
          </a:p>
        </p:txBody>
      </p:sp>
      <p:sp>
        <p:nvSpPr>
          <p:cNvPr id="87044" name="Contenidor de número de diapositiva 3">
            <a:extLst>
              <a:ext uri="{FF2B5EF4-FFF2-40B4-BE49-F238E27FC236}">
                <a16:creationId xmlns:a16="http://schemas.microsoft.com/office/drawing/2014/main" id="{850619D4-6849-0B65-2D07-056544C567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B3453A-F330-4096-9044-10A7C21FF80D}" type="slidenum">
              <a:rPr lang="ca-ES"/>
              <a:pPr/>
              <a:t>18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59754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275A5-A11D-1827-1601-840C69379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idor d'imatge de diapositiva 1">
            <a:extLst>
              <a:ext uri="{FF2B5EF4-FFF2-40B4-BE49-F238E27FC236}">
                <a16:creationId xmlns:a16="http://schemas.microsoft.com/office/drawing/2014/main" id="{08AB07E5-1677-5D33-E4DE-AB8F9DE4CD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Contenidor de notes 2">
            <a:extLst>
              <a:ext uri="{FF2B5EF4-FFF2-40B4-BE49-F238E27FC236}">
                <a16:creationId xmlns:a16="http://schemas.microsoft.com/office/drawing/2014/main" id="{5E6D0858-FD41-EE78-73D9-BF55DD6BCC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a-ES">
                <a:ea typeface="Calibri"/>
                <a:cs typeface="Calibri"/>
              </a:rPr>
              <a:t>Buenos </a:t>
            </a:r>
            <a:r>
              <a:rPr lang="ca-ES" err="1">
                <a:ea typeface="Calibri"/>
                <a:cs typeface="Calibri"/>
              </a:rPr>
              <a:t>días</a:t>
            </a:r>
            <a:r>
              <a:rPr lang="ca-ES">
                <a:ea typeface="Calibri"/>
                <a:cs typeface="Calibri"/>
              </a:rPr>
              <a:t>, </a:t>
            </a:r>
            <a:r>
              <a:rPr lang="ca-ES" err="1">
                <a:ea typeface="Calibri"/>
                <a:cs typeface="Calibri"/>
              </a:rPr>
              <a:t>compañeros</a:t>
            </a:r>
            <a:r>
              <a:rPr lang="ca-ES">
                <a:ea typeface="Calibri"/>
                <a:cs typeface="Calibri"/>
              </a:rPr>
              <a:t>. En la </a:t>
            </a:r>
            <a:r>
              <a:rPr lang="ca-ES" err="1">
                <a:ea typeface="Calibri"/>
                <a:cs typeface="Calibri"/>
              </a:rPr>
              <a:t>sesión</a:t>
            </a:r>
            <a:r>
              <a:rPr lang="ca-ES">
                <a:ea typeface="Calibri"/>
                <a:cs typeface="Calibri"/>
              </a:rPr>
              <a:t> de </a:t>
            </a:r>
            <a:r>
              <a:rPr lang="ca-ES" err="1">
                <a:ea typeface="Calibri"/>
                <a:cs typeface="Calibri"/>
              </a:rPr>
              <a:t>hoy</a:t>
            </a:r>
            <a:r>
              <a:rPr lang="ca-ES">
                <a:ea typeface="Calibri"/>
                <a:cs typeface="Calibri"/>
              </a:rPr>
              <a:t> </a:t>
            </a:r>
            <a:r>
              <a:rPr lang="ca-ES" err="1">
                <a:ea typeface="Calibri"/>
                <a:cs typeface="Calibri"/>
              </a:rPr>
              <a:t>queremos</a:t>
            </a:r>
            <a:r>
              <a:rPr lang="ca-ES">
                <a:ea typeface="Calibri"/>
                <a:cs typeface="Calibri"/>
              </a:rPr>
              <a:t> </a:t>
            </a:r>
            <a:r>
              <a:rPr lang="ca-ES" err="1">
                <a:ea typeface="Calibri"/>
                <a:cs typeface="Calibri"/>
              </a:rPr>
              <a:t>hablaros</a:t>
            </a:r>
            <a:r>
              <a:rPr lang="ca-ES">
                <a:ea typeface="Calibri"/>
                <a:cs typeface="Calibri"/>
              </a:rPr>
              <a:t> de la </a:t>
            </a:r>
            <a:r>
              <a:rPr lang="ca-ES" err="1">
                <a:ea typeface="Calibri"/>
                <a:cs typeface="Calibri"/>
              </a:rPr>
              <a:t>cirugía</a:t>
            </a:r>
            <a:r>
              <a:rPr lang="ca-ES">
                <a:ea typeface="Calibri"/>
                <a:cs typeface="Calibri"/>
              </a:rPr>
              <a:t> </a:t>
            </a:r>
            <a:r>
              <a:rPr lang="ca-ES" err="1">
                <a:ea typeface="Calibri"/>
                <a:cs typeface="Calibri"/>
              </a:rPr>
              <a:t>bariátrica</a:t>
            </a:r>
            <a:r>
              <a:rPr lang="ca-ES">
                <a:ea typeface="Calibri"/>
                <a:cs typeface="Calibri"/>
              </a:rPr>
              <a:t> </a:t>
            </a:r>
            <a:r>
              <a:rPr lang="ca-ES" err="1">
                <a:ea typeface="Calibri"/>
                <a:cs typeface="Calibri"/>
              </a:rPr>
              <a:t>hipoabsortiva</a:t>
            </a:r>
            <a:r>
              <a:rPr lang="ca-ES">
                <a:ea typeface="Calibri"/>
                <a:cs typeface="Calibri"/>
              </a:rPr>
              <a:t> </a:t>
            </a:r>
            <a:r>
              <a:rPr lang="ca-ES" err="1">
                <a:ea typeface="Calibri"/>
                <a:cs typeface="Calibri"/>
              </a:rPr>
              <a:t>primaria</a:t>
            </a:r>
            <a:r>
              <a:rPr lang="ca-ES">
                <a:ea typeface="Calibri"/>
                <a:cs typeface="Calibri"/>
              </a:rPr>
              <a:t> .  </a:t>
            </a:r>
          </a:p>
        </p:txBody>
      </p:sp>
      <p:sp>
        <p:nvSpPr>
          <p:cNvPr id="57348" name="Contenidor de número de diapositiva 3">
            <a:extLst>
              <a:ext uri="{FF2B5EF4-FFF2-40B4-BE49-F238E27FC236}">
                <a16:creationId xmlns:a16="http://schemas.microsoft.com/office/drawing/2014/main" id="{E9295EC2-D063-B0D4-754F-A26C1B75F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39396C-C1C6-40AA-98BD-7A73A5933D70}" type="slidenum">
              <a:rPr lang="ca-ES"/>
              <a:pPr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156383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24FE7-FA4F-ED35-0D24-4BA4864DC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Contenidor d'imatge de diapositiva 1">
            <a:extLst>
              <a:ext uri="{FF2B5EF4-FFF2-40B4-BE49-F238E27FC236}">
                <a16:creationId xmlns:a16="http://schemas.microsoft.com/office/drawing/2014/main" id="{E0BFCC5A-A57D-A86F-7FFB-45A453623D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Contenidor de notes 2">
            <a:extLst>
              <a:ext uri="{FF2B5EF4-FFF2-40B4-BE49-F238E27FC236}">
                <a16:creationId xmlns:a16="http://schemas.microsoft.com/office/drawing/2014/main" id="{46413BEF-F583-65DF-F581-13CA75CC99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/>
          </a:p>
        </p:txBody>
      </p:sp>
      <p:sp>
        <p:nvSpPr>
          <p:cNvPr id="87044" name="Contenidor de número de diapositiva 3">
            <a:extLst>
              <a:ext uri="{FF2B5EF4-FFF2-40B4-BE49-F238E27FC236}">
                <a16:creationId xmlns:a16="http://schemas.microsoft.com/office/drawing/2014/main" id="{21104606-3505-32DA-8668-CA345B77F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B3453A-F330-4096-9044-10A7C21FF80D}" type="slidenum">
              <a:rPr lang="ca-ES"/>
              <a:pPr/>
              <a:t>19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167995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EDF75-8BC2-727B-F903-2F8C19F3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Contenidor d'imatge de diapositiva 1">
            <a:extLst>
              <a:ext uri="{FF2B5EF4-FFF2-40B4-BE49-F238E27FC236}">
                <a16:creationId xmlns:a16="http://schemas.microsoft.com/office/drawing/2014/main" id="{8BC7B28B-BCD5-DA7B-A80E-1EBCA62688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Contenidor de notes 2">
            <a:extLst>
              <a:ext uri="{FF2B5EF4-FFF2-40B4-BE49-F238E27FC236}">
                <a16:creationId xmlns:a16="http://schemas.microsoft.com/office/drawing/2014/main" id="{BD62CD6F-AD0C-17FE-C5EA-DFAD7C8ED8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/>
          </a:p>
        </p:txBody>
      </p:sp>
      <p:sp>
        <p:nvSpPr>
          <p:cNvPr id="87044" name="Contenidor de número de diapositiva 3">
            <a:extLst>
              <a:ext uri="{FF2B5EF4-FFF2-40B4-BE49-F238E27FC236}">
                <a16:creationId xmlns:a16="http://schemas.microsoft.com/office/drawing/2014/main" id="{A371A0EE-CC54-01CD-6A1B-680AAF3AF9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B3453A-F330-4096-9044-10A7C21FF80D}" type="slidenum">
              <a:rPr lang="ca-ES"/>
              <a:pPr/>
              <a:t>20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101512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/>
          </a:p>
        </p:txBody>
      </p:sp>
      <p:sp>
        <p:nvSpPr>
          <p:cNvPr id="92164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EA0325-9153-45AB-90BE-D981664928F5}" type="slidenum">
              <a:rPr lang="ca-ES"/>
              <a:pPr/>
              <a:t>18</a:t>
            </a:fld>
            <a:endParaRPr lang="ca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/>
          </a:p>
        </p:txBody>
      </p:sp>
      <p:sp>
        <p:nvSpPr>
          <p:cNvPr id="93188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36770D-847F-4D0A-BD89-4EF549B42A1C}" type="slidenum">
              <a:rPr lang="ca-ES"/>
              <a:pPr/>
              <a:t>19</a:t>
            </a:fld>
            <a:endParaRPr lang="ca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/>
          </a:p>
        </p:txBody>
      </p:sp>
      <p:sp>
        <p:nvSpPr>
          <p:cNvPr id="95236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8EE394-196A-4999-A5E5-A23D2B64B088}" type="slidenum">
              <a:rPr lang="ca-ES"/>
              <a:pPr/>
              <a:t>20</a:t>
            </a:fld>
            <a:endParaRPr lang="ca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/>
          </a:p>
        </p:txBody>
      </p:sp>
      <p:sp>
        <p:nvSpPr>
          <p:cNvPr id="96260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E9C5E6-ED77-4646-9DA3-47ED5485FCFE}" type="slidenum">
              <a:rPr lang="ca-ES"/>
              <a:pPr/>
              <a:t>21</a:t>
            </a:fld>
            <a:endParaRPr lang="ca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/>
          </a:p>
        </p:txBody>
      </p:sp>
      <p:sp>
        <p:nvSpPr>
          <p:cNvPr id="97284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0C041D-EDFB-455B-8B0D-093C69695F6A}" type="slidenum">
              <a:rPr lang="ca-ES"/>
              <a:pPr/>
              <a:t>22</a:t>
            </a:fld>
            <a:endParaRPr lang="ca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E98EE-0EC3-B7C1-6632-84C73C4C7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idor d'imatge de diapositiva 1">
            <a:extLst>
              <a:ext uri="{FF2B5EF4-FFF2-40B4-BE49-F238E27FC236}">
                <a16:creationId xmlns:a16="http://schemas.microsoft.com/office/drawing/2014/main" id="{041E34AD-A10B-CFFD-0B45-E10A421B2D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Contenidor de notes 2">
            <a:extLst>
              <a:ext uri="{FF2B5EF4-FFF2-40B4-BE49-F238E27FC236}">
                <a16:creationId xmlns:a16="http://schemas.microsoft.com/office/drawing/2014/main" id="{581A0C88-FD9A-B284-B4A4-DD05401866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a-ES">
                <a:ea typeface="Calibri"/>
                <a:cs typeface="Calibri"/>
              </a:rPr>
              <a:t>Buenos </a:t>
            </a:r>
            <a:r>
              <a:rPr lang="ca-ES" err="1">
                <a:ea typeface="Calibri"/>
                <a:cs typeface="Calibri"/>
              </a:rPr>
              <a:t>días</a:t>
            </a:r>
            <a:r>
              <a:rPr lang="ca-ES">
                <a:ea typeface="Calibri"/>
                <a:cs typeface="Calibri"/>
              </a:rPr>
              <a:t>, </a:t>
            </a:r>
            <a:r>
              <a:rPr lang="ca-ES" err="1">
                <a:ea typeface="Calibri"/>
                <a:cs typeface="Calibri"/>
              </a:rPr>
              <a:t>compañeros</a:t>
            </a:r>
            <a:r>
              <a:rPr lang="ca-ES">
                <a:ea typeface="Calibri"/>
                <a:cs typeface="Calibri"/>
              </a:rPr>
              <a:t>. En la </a:t>
            </a:r>
            <a:r>
              <a:rPr lang="ca-ES" err="1">
                <a:ea typeface="Calibri"/>
                <a:cs typeface="Calibri"/>
              </a:rPr>
              <a:t>sesión</a:t>
            </a:r>
            <a:r>
              <a:rPr lang="ca-ES">
                <a:ea typeface="Calibri"/>
                <a:cs typeface="Calibri"/>
              </a:rPr>
              <a:t> de </a:t>
            </a:r>
            <a:r>
              <a:rPr lang="ca-ES" err="1">
                <a:ea typeface="Calibri"/>
                <a:cs typeface="Calibri"/>
              </a:rPr>
              <a:t>hoy</a:t>
            </a:r>
            <a:r>
              <a:rPr lang="ca-ES">
                <a:ea typeface="Calibri"/>
                <a:cs typeface="Calibri"/>
              </a:rPr>
              <a:t> </a:t>
            </a:r>
            <a:r>
              <a:rPr lang="ca-ES" err="1">
                <a:ea typeface="Calibri"/>
                <a:cs typeface="Calibri"/>
              </a:rPr>
              <a:t>queremos</a:t>
            </a:r>
            <a:r>
              <a:rPr lang="ca-ES">
                <a:ea typeface="Calibri"/>
                <a:cs typeface="Calibri"/>
              </a:rPr>
              <a:t> </a:t>
            </a:r>
            <a:r>
              <a:rPr lang="ca-ES" err="1">
                <a:ea typeface="Calibri"/>
                <a:cs typeface="Calibri"/>
              </a:rPr>
              <a:t>hablaros</a:t>
            </a:r>
            <a:r>
              <a:rPr lang="ca-ES">
                <a:ea typeface="Calibri"/>
                <a:cs typeface="Calibri"/>
              </a:rPr>
              <a:t> de la </a:t>
            </a:r>
            <a:r>
              <a:rPr lang="ca-ES" err="1">
                <a:ea typeface="Calibri"/>
                <a:cs typeface="Calibri"/>
              </a:rPr>
              <a:t>cirugía</a:t>
            </a:r>
            <a:r>
              <a:rPr lang="ca-ES">
                <a:ea typeface="Calibri"/>
                <a:cs typeface="Calibri"/>
              </a:rPr>
              <a:t> </a:t>
            </a:r>
            <a:r>
              <a:rPr lang="ca-ES" err="1">
                <a:ea typeface="Calibri"/>
                <a:cs typeface="Calibri"/>
              </a:rPr>
              <a:t>bariátrica</a:t>
            </a:r>
            <a:r>
              <a:rPr lang="ca-ES">
                <a:ea typeface="Calibri"/>
                <a:cs typeface="Calibri"/>
              </a:rPr>
              <a:t> </a:t>
            </a:r>
            <a:r>
              <a:rPr lang="ca-ES" err="1">
                <a:ea typeface="Calibri"/>
                <a:cs typeface="Calibri"/>
              </a:rPr>
              <a:t>hipoabsortiva</a:t>
            </a:r>
            <a:r>
              <a:rPr lang="ca-ES">
                <a:ea typeface="Calibri"/>
                <a:cs typeface="Calibri"/>
              </a:rPr>
              <a:t> </a:t>
            </a:r>
            <a:r>
              <a:rPr lang="ca-ES" err="1">
                <a:ea typeface="Calibri"/>
                <a:cs typeface="Calibri"/>
              </a:rPr>
              <a:t>primaria</a:t>
            </a:r>
            <a:r>
              <a:rPr lang="ca-ES">
                <a:ea typeface="Calibri"/>
                <a:cs typeface="Calibri"/>
              </a:rPr>
              <a:t> .  </a:t>
            </a:r>
          </a:p>
        </p:txBody>
      </p:sp>
      <p:sp>
        <p:nvSpPr>
          <p:cNvPr id="57348" name="Contenidor de número de diapositiva 3">
            <a:extLst>
              <a:ext uri="{FF2B5EF4-FFF2-40B4-BE49-F238E27FC236}">
                <a16:creationId xmlns:a16="http://schemas.microsoft.com/office/drawing/2014/main" id="{57AE6C20-F30C-29F7-B4A4-B917A34209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39396C-C1C6-40AA-98BD-7A73A5933D70}" type="slidenum">
              <a:rPr lang="ca-ES"/>
              <a:pPr/>
              <a:t>26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61382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/>
          </a:p>
        </p:txBody>
      </p:sp>
      <p:sp>
        <p:nvSpPr>
          <p:cNvPr id="84996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FD4454-7572-49D9-9CAF-D51306872195}" type="slidenum">
              <a:rPr lang="ca-ES"/>
              <a:pPr/>
              <a:t>2</a:t>
            </a:fld>
            <a:endParaRPr lang="ca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/>
          </a:p>
        </p:txBody>
      </p:sp>
      <p:sp>
        <p:nvSpPr>
          <p:cNvPr id="86020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D7543A-0F68-49FB-A1C9-70484BFCEC02}" type="slidenum">
              <a:rPr lang="ca-ES"/>
              <a:pPr/>
              <a:t>3</a:t>
            </a:fld>
            <a:endParaRPr lang="ca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/>
          </a:p>
        </p:txBody>
      </p:sp>
      <p:sp>
        <p:nvSpPr>
          <p:cNvPr id="87044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B3453A-F330-4096-9044-10A7C21FF80D}" type="slidenum">
              <a:rPr lang="ca-ES"/>
              <a:pPr/>
              <a:t>4</a:t>
            </a:fld>
            <a:endParaRPr lang="ca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/>
          </a:p>
        </p:txBody>
      </p:sp>
      <p:sp>
        <p:nvSpPr>
          <p:cNvPr id="88068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44E8BD-3EBD-4EDC-89DC-B19AC86FFC58}" type="slidenum">
              <a:rPr lang="ca-ES"/>
              <a:pPr/>
              <a:t>5</a:t>
            </a:fld>
            <a:endParaRPr lang="ca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/>
          </a:p>
        </p:txBody>
      </p:sp>
      <p:sp>
        <p:nvSpPr>
          <p:cNvPr id="88068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44E8BD-3EBD-4EDC-89DC-B19AC86FFC58}" type="slidenum">
              <a:rPr lang="ca-ES"/>
              <a:pPr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28153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/>
          </a:p>
        </p:txBody>
      </p:sp>
      <p:sp>
        <p:nvSpPr>
          <p:cNvPr id="88068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44E8BD-3EBD-4EDC-89DC-B19AC86FFC58}" type="slidenum">
              <a:rPr lang="ca-ES"/>
              <a:pPr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97728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/>
          </a:p>
        </p:txBody>
      </p:sp>
      <p:sp>
        <p:nvSpPr>
          <p:cNvPr id="87044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B3453A-F330-4096-9044-10A7C21FF80D}" type="slidenum">
              <a:rPr lang="ca-ES"/>
              <a:pPr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0472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625C6-573F-4339-B50A-310B8A1C0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692A-C3D5-49C2-A80C-81BCCB081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A1D34-56B3-4F6F-B7BC-6942A0E65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</a:defRPr>
            </a:lvl1pPr>
          </a:lstStyle>
          <a:p>
            <a:pPr>
              <a:defRPr/>
            </a:pPr>
            <a:fld id="{097305F7-39F2-428D-9666-7CFCFE452AC2}" type="datetimeFigureOut">
              <a:rPr lang="ca-ES"/>
              <a:pPr>
                <a:defRPr/>
              </a:pPr>
              <a:t>26/10/2025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</a:defRPr>
            </a:lvl1pPr>
          </a:lstStyle>
          <a:p>
            <a:pPr>
              <a:defRPr/>
            </a:pPr>
            <a:fld id="{EA8FF3E0-C083-4C2D-8150-5A6CAE15054B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</a:defRPr>
            </a:lvl1pPr>
          </a:lstStyle>
          <a:p>
            <a:pPr>
              <a:defRPr/>
            </a:pPr>
            <a:fld id="{286A67BC-67A8-4938-B8A7-26A841C67976}" type="datetimeFigureOut">
              <a:rPr lang="ca-ES"/>
              <a:pPr>
                <a:defRPr/>
              </a:pPr>
              <a:t>26/10/2025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</a:defRPr>
            </a:lvl1pPr>
          </a:lstStyle>
          <a:p>
            <a:pPr>
              <a:defRPr/>
            </a:pPr>
            <a:fld id="{8A6FBD05-193B-4EBA-B521-982D3147CE92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</a:defRPr>
            </a:lvl1pPr>
          </a:lstStyle>
          <a:p>
            <a:pPr>
              <a:defRPr/>
            </a:pPr>
            <a:fld id="{A166DE77-0984-4F44-8772-AE7248FCB67B}" type="datetimeFigureOut">
              <a:rPr lang="ca-ES"/>
              <a:pPr>
                <a:defRPr/>
              </a:pPr>
              <a:t>26/10/2025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</a:defRPr>
            </a:lvl1pPr>
          </a:lstStyle>
          <a:p>
            <a:pPr>
              <a:defRPr/>
            </a:pPr>
            <a:fld id="{E80D5B39-B8D4-4875-B606-1393D7A4A966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</a:defRPr>
            </a:lvl1pPr>
          </a:lstStyle>
          <a:p>
            <a:pPr>
              <a:defRPr/>
            </a:pPr>
            <a:fld id="{6A1D04E1-7D68-46E9-A976-B1A1AAC2244D}" type="datetimeFigureOut">
              <a:rPr lang="ca-ES"/>
              <a:pPr>
                <a:defRPr/>
              </a:pPr>
              <a:t>26/10/2025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</a:defRPr>
            </a:lvl1pPr>
          </a:lstStyle>
          <a:p>
            <a:pPr>
              <a:defRPr/>
            </a:pPr>
            <a:fld id="{4CC3C0D1-61AA-46E7-838A-8173BED7E197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</a:defRPr>
            </a:lvl1pPr>
          </a:lstStyle>
          <a:p>
            <a:pPr>
              <a:defRPr/>
            </a:pPr>
            <a:fld id="{BE34F48E-BF9E-46BA-AB8B-E0EA576E49A1}" type="datetimeFigureOut">
              <a:rPr lang="ca-ES"/>
              <a:pPr>
                <a:defRPr/>
              </a:pPr>
              <a:t>26/10/2025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</a:defRPr>
            </a:lvl1pPr>
          </a:lstStyle>
          <a:p>
            <a:pPr>
              <a:defRPr/>
            </a:pPr>
            <a:fld id="{B14F3FF3-B3A5-47B9-8A4E-0DABB85DCD28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</a:defRPr>
            </a:lvl1pPr>
          </a:lstStyle>
          <a:p>
            <a:pPr>
              <a:defRPr/>
            </a:pPr>
            <a:fld id="{1DE9E2A0-31C1-4B97-AECF-39D74102B70B}" type="datetimeFigureOut">
              <a:rPr lang="ca-ES"/>
              <a:pPr>
                <a:defRPr/>
              </a:pPr>
              <a:t>26/10/2025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</a:defRPr>
            </a:lvl1pPr>
          </a:lstStyle>
          <a:p>
            <a:pPr>
              <a:defRPr/>
            </a:pPr>
            <a:fld id="{A900B9B1-88E9-4CD0-BED5-7041BDBBEA97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</a:defRPr>
            </a:lvl1pPr>
          </a:lstStyle>
          <a:p>
            <a:pPr>
              <a:defRPr/>
            </a:pPr>
            <a:fld id="{7892D40C-1C05-4AA7-BC6E-801EEEF89322}" type="datetimeFigureOut">
              <a:rPr lang="ca-ES"/>
              <a:pPr>
                <a:defRPr/>
              </a:pPr>
              <a:t>26/10/2025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</a:defRPr>
            </a:lvl1pPr>
          </a:lstStyle>
          <a:p>
            <a:pPr>
              <a:defRPr/>
            </a:pPr>
            <a:fld id="{9B709C06-F797-48E7-ADF6-B5B046D3392A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</a:defRPr>
            </a:lvl1pPr>
          </a:lstStyle>
          <a:p>
            <a:pPr>
              <a:defRPr/>
            </a:pPr>
            <a:fld id="{10346F06-4133-41EB-9DCC-8025D5F5B709}" type="datetimeFigureOut">
              <a:rPr lang="ca-ES"/>
              <a:pPr>
                <a:defRPr/>
              </a:pPr>
              <a:t>26/10/2025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</a:defRPr>
            </a:lvl1pPr>
          </a:lstStyle>
          <a:p>
            <a:pPr>
              <a:defRPr/>
            </a:pPr>
            <a:fld id="{F6E1427E-E541-411B-8F75-2DBB69663C50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24766-06AB-4BE0-B0A0-F08A7DF0E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</a:defRPr>
            </a:lvl1pPr>
          </a:lstStyle>
          <a:p>
            <a:pPr>
              <a:defRPr/>
            </a:pPr>
            <a:fld id="{3A3ED060-C150-466E-A2C3-66B797CB82E9}" type="datetimeFigureOut">
              <a:rPr lang="ca-ES"/>
              <a:pPr>
                <a:defRPr/>
              </a:pPr>
              <a:t>26/10/2025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</a:defRPr>
            </a:lvl1pPr>
          </a:lstStyle>
          <a:p>
            <a:pPr>
              <a:defRPr/>
            </a:pPr>
            <a:fld id="{2AF8474B-87C0-4056-BAB7-E882D4D0917B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</a:defRPr>
            </a:lvl1pPr>
          </a:lstStyle>
          <a:p>
            <a:pPr>
              <a:defRPr/>
            </a:pPr>
            <a:fld id="{2F24B885-7BAC-4AFF-B650-4315BA182FEF}" type="datetimeFigureOut">
              <a:rPr lang="ca-ES"/>
              <a:pPr>
                <a:defRPr/>
              </a:pPr>
              <a:t>26/10/2025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</a:defRPr>
            </a:lvl1pPr>
          </a:lstStyle>
          <a:p>
            <a:pPr>
              <a:defRPr/>
            </a:pPr>
            <a:fld id="{AE8B3A1D-0F54-42F5-BF44-FAA72BF54724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</a:defRPr>
            </a:lvl1pPr>
          </a:lstStyle>
          <a:p>
            <a:pPr>
              <a:defRPr/>
            </a:pPr>
            <a:fld id="{9D1EEE58-59AA-47B0-ACB9-355FFCA552C0}" type="datetimeFigureOut">
              <a:rPr lang="ca-ES"/>
              <a:pPr>
                <a:defRPr/>
              </a:pPr>
              <a:t>26/10/2025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</a:defRPr>
            </a:lvl1pPr>
          </a:lstStyle>
          <a:p>
            <a:pPr>
              <a:defRPr/>
            </a:pPr>
            <a:fld id="{CFBBA95B-E9C6-4998-BE7A-893EED8D0D3F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4D805-0E1C-45B0-A766-D8B5F9F24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BEC92-9BED-41BE-B209-82F9CD983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1282F-B9B9-4CDD-8EF0-4C5098D4C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24005-CAE1-44DD-B690-580AAD3BD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F50A2-CD50-4A08-8876-2A4403B7E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66552-7872-4FE1-9021-E3BDF6C4F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>
              <a:sym typeface="Lucida Grande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67F17-0AAB-4CBF-BFDA-55FE87F0F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04225" y="6454775"/>
            <a:ext cx="282575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78787"/>
                </a:solidFill>
                <a:latin typeface="+mn-lt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pPr>
              <a:defRPr/>
            </a:pPr>
            <a:fld id="{83D602AF-89F7-4423-AEC6-8B60211C0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742950" indent="-28575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6002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20574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arcador de título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2051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1DBBB123-3BAD-4218-A5B9-46AB4B553BA2}" type="datetimeFigureOut">
              <a:rPr lang="ca-ES"/>
              <a:pPr>
                <a:defRPr/>
              </a:pPr>
              <a:t>26/10/2025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5BB749B3-1617-4E71-BEF0-F1B6C4294003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/>
          </p:cNvSpPr>
          <p:nvPr/>
        </p:nvSpPr>
        <p:spPr bwMode="auto">
          <a:xfrm>
            <a:off x="3397237" y="5064421"/>
            <a:ext cx="2705100" cy="51435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28575" tIns="28575" rIns="28575" bIns="28575" anchor="t"/>
          <a:lstStyle/>
          <a:p>
            <a:pPr algn="ctr"/>
            <a:r>
              <a:rPr lang="en-US" altLang="ca-ES" sz="1200" dirty="0">
                <a:solidFill>
                  <a:schemeClr val="accent6">
                    <a:lumMod val="76000"/>
                  </a:schemeClr>
                </a:solidFill>
                <a:latin typeface="Arial"/>
                <a:cs typeface="Arial"/>
                <a:sym typeface="Arial" charset="0"/>
              </a:rPr>
              <a:t>Javier Osorio, MD, PhD</a:t>
            </a:r>
            <a:endParaRPr lang="en-US" altLang="ca-ES" sz="1200" dirty="0">
              <a:solidFill>
                <a:schemeClr val="accent6">
                  <a:lumMod val="76000"/>
                </a:schemeClr>
              </a:solidFill>
              <a:latin typeface="Arial"/>
              <a:cs typeface="Arial"/>
            </a:endParaRPr>
          </a:p>
          <a:p>
            <a:r>
              <a:rPr lang="en-US" sz="1200" dirty="0">
                <a:solidFill>
                  <a:schemeClr val="accent6">
                    <a:lumMod val="76000"/>
                  </a:schemeClr>
                </a:solidFill>
                <a:latin typeface="Arial"/>
                <a:cs typeface="Arial"/>
              </a:rPr>
              <a:t>30th October 2025</a:t>
            </a:r>
          </a:p>
        </p:txBody>
      </p:sp>
      <p:pic>
        <p:nvPicPr>
          <p:cNvPr id="8" name="Picture 7" descr="Logotipos | Hospital Clínic Barcelona">
            <a:extLst>
              <a:ext uri="{FF2B5EF4-FFF2-40B4-BE49-F238E27FC236}">
                <a16:creationId xmlns:a16="http://schemas.microsoft.com/office/drawing/2014/main" id="{6FE2F0A1-0016-326B-4302-DD54DCDC2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54" y="256273"/>
            <a:ext cx="2367366" cy="1031780"/>
          </a:xfrm>
          <a:prstGeom prst="rect">
            <a:avLst/>
          </a:prstGeom>
        </p:spPr>
      </p:pic>
      <p:pic>
        <p:nvPicPr>
          <p:cNvPr id="3" name="Imatge 2" descr="Imatge que conté clipart, Gràfics, disseny&#10;&#10;Descripció generada automàticament">
            <a:extLst>
              <a:ext uri="{FF2B5EF4-FFF2-40B4-BE49-F238E27FC236}">
                <a16:creationId xmlns:a16="http://schemas.microsoft.com/office/drawing/2014/main" id="{4CB8E671-ED3D-84DD-3C37-9765B8856F8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5" r="4681"/>
          <a:stretch/>
        </p:blipFill>
        <p:spPr>
          <a:xfrm>
            <a:off x="3556271" y="2588760"/>
            <a:ext cx="2375009" cy="2052331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D1450D6-57ED-71B6-DB49-0C861B44E3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558798"/>
              </p:ext>
            </p:extLst>
          </p:nvPr>
        </p:nvGraphicFramePr>
        <p:xfrm>
          <a:off x="2201116" y="1170109"/>
          <a:ext cx="4797317" cy="108385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97317">
                  <a:extLst>
                    <a:ext uri="{9D8B030D-6E8A-4147-A177-3AD203B41FA5}">
                      <a16:colId xmlns:a16="http://schemas.microsoft.com/office/drawing/2014/main" val="1065934561"/>
                    </a:ext>
                  </a:extLst>
                </a:gridCol>
              </a:tblGrid>
              <a:tr h="1083853">
                <a:tc>
                  <a:txBody>
                    <a:bodyPr/>
                    <a:lstStyle/>
                    <a:p>
                      <a:pPr lvl="0" algn="ctr">
                        <a:lnSpc>
                          <a:spcPts val="2400"/>
                        </a:lnSpc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One-Stage vs. Two-Step </a:t>
                      </a:r>
                      <a:endParaRPr lang="en-US" sz="200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lvl="0" algn="ctr">
                        <a:lnSpc>
                          <a:spcPts val="2400"/>
                        </a:lnSpc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One Anastomosis Duodenal Switch (OADS/SADI-S)</a:t>
                      </a:r>
                      <a:endParaRPr lang="en-US" sz="200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6601093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1FF010B9-7AE2-EED1-77FE-BE4794471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583" y="4260949"/>
            <a:ext cx="1408255" cy="15011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5A941E-02D2-EFDA-F547-ADDD302B4A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6020" y="261200"/>
            <a:ext cx="156210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5763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5511B0-DF73-4DB1-AE68-E1F54313EE2E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46083" name="Picture 1"/>
          <p:cNvPicPr>
            <a:picLocks noChangeAspect="1" noChangeArrowheads="1"/>
          </p:cNvPicPr>
          <p:nvPr/>
        </p:nvPicPr>
        <p:blipFill>
          <a:blip r:embed="rId3" cstate="print"/>
          <a:srcRect l="25330" t="12007" r="26541" b="11438"/>
          <a:stretch>
            <a:fillRect/>
          </a:stretch>
        </p:blipFill>
        <p:spPr bwMode="auto">
          <a:xfrm>
            <a:off x="2051050" y="1628775"/>
            <a:ext cx="511175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4" cstate="print"/>
          <a:srcRect l="21782" t="24039" r="40941" b="49919"/>
          <a:stretch>
            <a:fillRect/>
          </a:stretch>
        </p:blipFill>
        <p:spPr bwMode="auto">
          <a:xfrm>
            <a:off x="466725" y="476250"/>
            <a:ext cx="23050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AutoShape 4"/>
          <p:cNvSpPr>
            <a:spLocks/>
          </p:cNvSpPr>
          <p:nvPr/>
        </p:nvSpPr>
        <p:spPr bwMode="auto">
          <a:xfrm>
            <a:off x="5507038" y="5300663"/>
            <a:ext cx="504825" cy="647700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953734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 altLang="ca-ES"/>
          </a:p>
        </p:txBody>
      </p:sp>
      <p:sp>
        <p:nvSpPr>
          <p:cNvPr id="36869" name="AutoShape 5"/>
          <p:cNvSpPr>
            <a:spLocks/>
          </p:cNvSpPr>
          <p:nvPr/>
        </p:nvSpPr>
        <p:spPr bwMode="auto">
          <a:xfrm>
            <a:off x="2843213" y="5661025"/>
            <a:ext cx="503237" cy="215900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953734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 altLang="ca-ES"/>
          </a:p>
        </p:txBody>
      </p:sp>
      <p:sp>
        <p:nvSpPr>
          <p:cNvPr id="36870" name="AutoShape 6"/>
          <p:cNvSpPr>
            <a:spLocks/>
          </p:cNvSpPr>
          <p:nvPr/>
        </p:nvSpPr>
        <p:spPr bwMode="auto">
          <a:xfrm>
            <a:off x="3419475" y="5516563"/>
            <a:ext cx="503238" cy="215900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953734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 altLang="ca-ES"/>
          </a:p>
        </p:txBody>
      </p:sp>
      <p:sp>
        <p:nvSpPr>
          <p:cNvPr id="9" name="AutoShape 6"/>
          <p:cNvSpPr>
            <a:spLocks/>
          </p:cNvSpPr>
          <p:nvPr/>
        </p:nvSpPr>
        <p:spPr bwMode="auto">
          <a:xfrm>
            <a:off x="7451725" y="5149850"/>
            <a:ext cx="1441450" cy="795338"/>
          </a:xfrm>
          <a:prstGeom prst="roundRect">
            <a:avLst>
              <a:gd name="adj" fmla="val 12968"/>
            </a:avLst>
          </a:prstGeom>
          <a:noFill/>
          <a:ln w="34925">
            <a:solidFill>
              <a:srgbClr val="953734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 altLang="ca-ES"/>
          </a:p>
        </p:txBody>
      </p:sp>
      <p:sp>
        <p:nvSpPr>
          <p:cNvPr id="10" name="Rectangle 7"/>
          <p:cNvSpPr>
            <a:spLocks/>
          </p:cNvSpPr>
          <p:nvPr/>
        </p:nvSpPr>
        <p:spPr bwMode="auto">
          <a:xfrm>
            <a:off x="7524750" y="5229225"/>
            <a:ext cx="1504950" cy="4826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altLang="ca-ES" sz="1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Time from VG to SADIS m (SD): 34,3 [6.2-107.1]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E129A8D-7011-D8CB-6332-E7B27AC0C1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588" t="26200" r="25588" b="34600"/>
          <a:stretch/>
        </p:blipFill>
        <p:spPr>
          <a:xfrm>
            <a:off x="5759450" y="289078"/>
            <a:ext cx="2966473" cy="13396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  <p:bldP spid="36869" grpId="0" animBg="1"/>
      <p:bldP spid="36870" grpId="0" animBg="1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7F8686-DF4A-44D2-9DB5-ED0EBEBE2767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44035" name="Picture 1"/>
          <p:cNvPicPr>
            <a:picLocks noChangeAspect="1" noChangeArrowheads="1"/>
          </p:cNvPicPr>
          <p:nvPr/>
        </p:nvPicPr>
        <p:blipFill>
          <a:blip r:embed="rId3" cstate="print"/>
          <a:srcRect l="21782" t="24039" r="40941" b="49919"/>
          <a:stretch>
            <a:fillRect/>
          </a:stretch>
        </p:blipFill>
        <p:spPr bwMode="auto">
          <a:xfrm>
            <a:off x="466725" y="476250"/>
            <a:ext cx="23050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670D4EC8-4C09-7876-F9F4-48C711FAB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62" y="2033588"/>
            <a:ext cx="87534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06558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7F8686-DF4A-44D2-9DB5-ED0EBEBE2767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44035" name="Picture 1"/>
          <p:cNvPicPr>
            <a:picLocks noChangeAspect="1" noChangeArrowheads="1"/>
          </p:cNvPicPr>
          <p:nvPr/>
        </p:nvPicPr>
        <p:blipFill>
          <a:blip r:embed="rId3" cstate="print"/>
          <a:srcRect l="21782" t="24039" r="40941" b="49919"/>
          <a:stretch>
            <a:fillRect/>
          </a:stretch>
        </p:blipFill>
        <p:spPr bwMode="auto">
          <a:xfrm>
            <a:off x="466725" y="476250"/>
            <a:ext cx="23050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670D4EC8-4C09-7876-F9F4-48C711FAB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765" y="286174"/>
            <a:ext cx="4241318" cy="1390501"/>
          </a:xfrm>
          <a:prstGeom prst="rect">
            <a:avLst/>
          </a:prstGeom>
        </p:spPr>
      </p:pic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B5A7D820-2B85-8BDB-7088-8388DDFF58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73" r="190" b="2711"/>
          <a:stretch/>
        </p:blipFill>
        <p:spPr>
          <a:xfrm>
            <a:off x="1443318" y="2012767"/>
            <a:ext cx="6827270" cy="422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4576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7F8686-DF4A-44D2-9DB5-ED0EBEBE2767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44035" name="Picture 1"/>
          <p:cNvPicPr>
            <a:picLocks noChangeAspect="1" noChangeArrowheads="1"/>
          </p:cNvPicPr>
          <p:nvPr/>
        </p:nvPicPr>
        <p:blipFill>
          <a:blip r:embed="rId3" cstate="print"/>
          <a:srcRect l="21782" t="24039" r="40941" b="49919"/>
          <a:stretch>
            <a:fillRect/>
          </a:stretch>
        </p:blipFill>
        <p:spPr bwMode="auto">
          <a:xfrm>
            <a:off x="466725" y="476250"/>
            <a:ext cx="23050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670D4EC8-4C09-7876-F9F4-48C711FAB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765" y="286174"/>
            <a:ext cx="4241318" cy="1390501"/>
          </a:xfrm>
          <a:prstGeom prst="rect">
            <a:avLst/>
          </a:prstGeom>
        </p:spPr>
      </p:pic>
      <p:pic>
        <p:nvPicPr>
          <p:cNvPr id="5" name="Imagen 4" descr="Tabla&#10;&#10;Descripción generada automáticamente">
            <a:extLst>
              <a:ext uri="{FF2B5EF4-FFF2-40B4-BE49-F238E27FC236}">
                <a16:creationId xmlns:a16="http://schemas.microsoft.com/office/drawing/2014/main" id="{34705E7D-E69A-AA47-5A60-D89E5C3998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55" r="191" b="431"/>
          <a:stretch/>
        </p:blipFill>
        <p:spPr>
          <a:xfrm>
            <a:off x="290513" y="2521857"/>
            <a:ext cx="8546612" cy="2700095"/>
          </a:xfrm>
          <a:prstGeom prst="rect">
            <a:avLst/>
          </a:prstGeom>
        </p:spPr>
      </p:pic>
      <p:sp>
        <p:nvSpPr>
          <p:cNvPr id="7" name="AutoShape 6">
            <a:extLst>
              <a:ext uri="{FF2B5EF4-FFF2-40B4-BE49-F238E27FC236}">
                <a16:creationId xmlns:a16="http://schemas.microsoft.com/office/drawing/2014/main" id="{A43F895F-6932-722A-57B3-6435C3889115}"/>
              </a:ext>
            </a:extLst>
          </p:cNvPr>
          <p:cNvSpPr>
            <a:spLocks/>
          </p:cNvSpPr>
          <p:nvPr/>
        </p:nvSpPr>
        <p:spPr bwMode="auto">
          <a:xfrm>
            <a:off x="3539161" y="3051034"/>
            <a:ext cx="5003426" cy="586926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953734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2062683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7F8686-DF4A-44D2-9DB5-ED0EBEBE2767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44035" name="Picture 1"/>
          <p:cNvPicPr>
            <a:picLocks noChangeAspect="1" noChangeArrowheads="1"/>
          </p:cNvPicPr>
          <p:nvPr/>
        </p:nvPicPr>
        <p:blipFill>
          <a:blip r:embed="rId3" cstate="print"/>
          <a:srcRect l="21782" t="24039" r="40941" b="49919"/>
          <a:stretch>
            <a:fillRect/>
          </a:stretch>
        </p:blipFill>
        <p:spPr bwMode="auto">
          <a:xfrm>
            <a:off x="466725" y="476250"/>
            <a:ext cx="23050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670D4EC8-4C09-7876-F9F4-48C711FAB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765" y="286174"/>
            <a:ext cx="4241318" cy="1390501"/>
          </a:xfrm>
          <a:prstGeom prst="rect">
            <a:avLst/>
          </a:prstGeom>
        </p:spPr>
      </p:pic>
      <p:pic>
        <p:nvPicPr>
          <p:cNvPr id="3" name="Imagen 2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452C8CEF-FF9C-F57F-E54A-593AF13C77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3303" y="1328512"/>
            <a:ext cx="5846065" cy="539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0160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7F8686-DF4A-44D2-9DB5-ED0EBEBE2767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44035" name="Picture 1"/>
          <p:cNvPicPr>
            <a:picLocks noChangeAspect="1" noChangeArrowheads="1"/>
          </p:cNvPicPr>
          <p:nvPr/>
        </p:nvPicPr>
        <p:blipFill>
          <a:blip r:embed="rId3" cstate="print"/>
          <a:srcRect l="21782" t="24039" r="40941" b="49919"/>
          <a:stretch>
            <a:fillRect/>
          </a:stretch>
        </p:blipFill>
        <p:spPr bwMode="auto">
          <a:xfrm>
            <a:off x="466725" y="476250"/>
            <a:ext cx="23050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670D4EC8-4C09-7876-F9F4-48C711FAB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765" y="286174"/>
            <a:ext cx="4241318" cy="1390501"/>
          </a:xfrm>
          <a:prstGeom prst="rect">
            <a:avLst/>
          </a:prstGeom>
        </p:spPr>
      </p:pic>
      <p:pic>
        <p:nvPicPr>
          <p:cNvPr id="5" name="Imagen 4" descr="Gráfico&#10;&#10;Descripción generada automáticamente">
            <a:extLst>
              <a:ext uri="{FF2B5EF4-FFF2-40B4-BE49-F238E27FC236}">
                <a16:creationId xmlns:a16="http://schemas.microsoft.com/office/drawing/2014/main" id="{18BEA4FE-9F5A-EB61-973E-DA6BD4FA40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179" y="1352450"/>
            <a:ext cx="6019842" cy="537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5802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7F8686-DF4A-44D2-9DB5-ED0EBEBE2767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44035" name="Picture 1"/>
          <p:cNvPicPr>
            <a:picLocks noChangeAspect="1" noChangeArrowheads="1"/>
          </p:cNvPicPr>
          <p:nvPr/>
        </p:nvPicPr>
        <p:blipFill>
          <a:blip r:embed="rId3" cstate="print"/>
          <a:srcRect l="21782" t="24039" r="40941" b="49919"/>
          <a:stretch>
            <a:fillRect/>
          </a:stretch>
        </p:blipFill>
        <p:spPr bwMode="auto">
          <a:xfrm>
            <a:off x="466725" y="476250"/>
            <a:ext cx="23050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670D4EC8-4C09-7876-F9F4-48C711FAB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765" y="286174"/>
            <a:ext cx="4241318" cy="1390501"/>
          </a:xfrm>
          <a:prstGeom prst="rect">
            <a:avLst/>
          </a:prstGeom>
        </p:spPr>
      </p:pic>
      <p:pic>
        <p:nvPicPr>
          <p:cNvPr id="3" name="Imagen 2" descr="Tabla&#10;&#10;Descripción generada automáticamente">
            <a:extLst>
              <a:ext uri="{FF2B5EF4-FFF2-40B4-BE49-F238E27FC236}">
                <a16:creationId xmlns:a16="http://schemas.microsoft.com/office/drawing/2014/main" id="{25C89210-E8A5-912A-2436-03BD827492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828" y="1485576"/>
            <a:ext cx="843915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8933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7F8686-DF4A-44D2-9DB5-ED0EBEBE2767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44035" name="Picture 1"/>
          <p:cNvPicPr>
            <a:picLocks noChangeAspect="1" noChangeArrowheads="1"/>
          </p:cNvPicPr>
          <p:nvPr/>
        </p:nvPicPr>
        <p:blipFill>
          <a:blip r:embed="rId3" cstate="print"/>
          <a:srcRect l="21782" t="24039" r="40941" b="49919"/>
          <a:stretch>
            <a:fillRect/>
          </a:stretch>
        </p:blipFill>
        <p:spPr bwMode="auto">
          <a:xfrm>
            <a:off x="466725" y="476250"/>
            <a:ext cx="23050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670D4EC8-4C09-7876-F9F4-48C711FAB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765" y="286174"/>
            <a:ext cx="4241318" cy="1390501"/>
          </a:xfrm>
          <a:prstGeom prst="rect">
            <a:avLst/>
          </a:prstGeom>
        </p:spPr>
      </p:pic>
      <p:pic>
        <p:nvPicPr>
          <p:cNvPr id="5" name="Imagen 4" descr="Imagen que contiene Tabla&#10;&#10;Descripción generada automáticamente">
            <a:extLst>
              <a:ext uri="{FF2B5EF4-FFF2-40B4-BE49-F238E27FC236}">
                <a16:creationId xmlns:a16="http://schemas.microsoft.com/office/drawing/2014/main" id="{20F82F41-4042-4BD5-4845-E61D30705B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056" y="2996910"/>
            <a:ext cx="8267700" cy="2276475"/>
          </a:xfrm>
          <a:prstGeom prst="rect">
            <a:avLst/>
          </a:prstGeom>
        </p:spPr>
      </p:pic>
      <p:pic>
        <p:nvPicPr>
          <p:cNvPr id="7" name="Imagen 6" descr="Tabla&#10;&#10;Descripción generada automáticamente">
            <a:extLst>
              <a:ext uri="{FF2B5EF4-FFF2-40B4-BE49-F238E27FC236}">
                <a16:creationId xmlns:a16="http://schemas.microsoft.com/office/drawing/2014/main" id="{1F38498F-C927-1D02-686A-4AFF62D12C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68" r="-142" b="83846"/>
          <a:stretch/>
        </p:blipFill>
        <p:spPr>
          <a:xfrm>
            <a:off x="603765" y="2044927"/>
            <a:ext cx="8451125" cy="758662"/>
          </a:xfrm>
          <a:prstGeom prst="rect">
            <a:avLst/>
          </a:prstGeom>
        </p:spPr>
      </p:pic>
      <p:sp>
        <p:nvSpPr>
          <p:cNvPr id="9" name="AutoShape 6">
            <a:extLst>
              <a:ext uri="{FF2B5EF4-FFF2-40B4-BE49-F238E27FC236}">
                <a16:creationId xmlns:a16="http://schemas.microsoft.com/office/drawing/2014/main" id="{B8A5F448-BA3C-019F-0920-70B094150CC5}"/>
              </a:ext>
            </a:extLst>
          </p:cNvPr>
          <p:cNvSpPr>
            <a:spLocks/>
          </p:cNvSpPr>
          <p:nvPr/>
        </p:nvSpPr>
        <p:spPr bwMode="auto">
          <a:xfrm>
            <a:off x="606857" y="3314342"/>
            <a:ext cx="8067384" cy="443303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953734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3303401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7F8686-DF4A-44D2-9DB5-ED0EBEBE2767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44035" name="Picture 1"/>
          <p:cNvPicPr>
            <a:picLocks noChangeAspect="1" noChangeArrowheads="1"/>
          </p:cNvPicPr>
          <p:nvPr/>
        </p:nvPicPr>
        <p:blipFill>
          <a:blip r:embed="rId3" cstate="print"/>
          <a:srcRect l="21782" t="24039" r="40941" b="49919"/>
          <a:stretch>
            <a:fillRect/>
          </a:stretch>
        </p:blipFill>
        <p:spPr bwMode="auto">
          <a:xfrm>
            <a:off x="466725" y="476250"/>
            <a:ext cx="23050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670D4EC8-4C09-7876-F9F4-48C711FAB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765" y="286174"/>
            <a:ext cx="4241318" cy="1390501"/>
          </a:xfrm>
          <a:prstGeom prst="rect">
            <a:avLst/>
          </a:prstGeom>
        </p:spPr>
      </p:pic>
      <p:pic>
        <p:nvPicPr>
          <p:cNvPr id="7" name="Imagen 6" descr="Tabla&#10;&#10;Descripción generada automáticamente">
            <a:extLst>
              <a:ext uri="{FF2B5EF4-FFF2-40B4-BE49-F238E27FC236}">
                <a16:creationId xmlns:a16="http://schemas.microsoft.com/office/drawing/2014/main" id="{1F38498F-C927-1D02-686A-4AFF62D12C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68" r="-142" b="83846"/>
          <a:stretch/>
        </p:blipFill>
        <p:spPr>
          <a:xfrm>
            <a:off x="603765" y="2044927"/>
            <a:ext cx="8451125" cy="758662"/>
          </a:xfrm>
          <a:prstGeom prst="rect">
            <a:avLst/>
          </a:prstGeom>
        </p:spPr>
      </p:pic>
      <p:pic>
        <p:nvPicPr>
          <p:cNvPr id="3" name="Imagen 2" descr="Tabla&#10;&#10;Descripción generada automáticamente">
            <a:extLst>
              <a:ext uri="{FF2B5EF4-FFF2-40B4-BE49-F238E27FC236}">
                <a16:creationId xmlns:a16="http://schemas.microsoft.com/office/drawing/2014/main" id="{B86CE605-9D14-C306-B46C-F22690B647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072" y="2799827"/>
            <a:ext cx="832485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936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F7833-7154-DD3B-0B57-CF7903058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3B11E27A-74B1-66F8-8554-62EF33F95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7F8686-DF4A-44D2-9DB5-ED0EBEBE2767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44035" name="Picture 1">
            <a:extLst>
              <a:ext uri="{FF2B5EF4-FFF2-40B4-BE49-F238E27FC236}">
                <a16:creationId xmlns:a16="http://schemas.microsoft.com/office/drawing/2014/main" id="{064A95DA-19F4-4B27-C15D-82A064E8B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1782" t="24039" r="40941" b="49919"/>
          <a:stretch>
            <a:fillRect/>
          </a:stretch>
        </p:blipFill>
        <p:spPr bwMode="auto">
          <a:xfrm>
            <a:off x="466725" y="476250"/>
            <a:ext cx="23050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59C607-FC90-80F4-D392-962468B16464}"/>
              </a:ext>
            </a:extLst>
          </p:cNvPr>
          <p:cNvSpPr txBox="1"/>
          <p:nvPr/>
        </p:nvSpPr>
        <p:spPr>
          <a:xfrm>
            <a:off x="603662" y="1489363"/>
            <a:ext cx="794657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Time free from obesity </a:t>
            </a:r>
            <a:r>
              <a:rPr lang="en-US" sz="2000" dirty="0">
                <a:latin typeface="Arial"/>
                <a:ea typeface="Arial"/>
                <a:cs typeface="Arial"/>
              </a:rPr>
              <a:t>and metabolic diseases after one-step vs. two-step duodenal switch: a propensity-score single-center analysis</a:t>
            </a:r>
            <a:endParaRPr lang="en-US" sz="2000" dirty="0">
              <a:latin typeface="Arial"/>
              <a:cs typeface="Arial"/>
            </a:endParaRPr>
          </a:p>
          <a:p>
            <a:pPr algn="ctr"/>
            <a:endParaRPr lang="en-US" sz="200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74C41E-39BB-F65B-0B9B-FD7A2B42F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2247" y="2608550"/>
            <a:ext cx="3584493" cy="284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1406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40565-F8F1-9660-EC9A-6E3C76284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tipos | Hospital Clínic Barcelona">
            <a:extLst>
              <a:ext uri="{FF2B5EF4-FFF2-40B4-BE49-F238E27FC236}">
                <a16:creationId xmlns:a16="http://schemas.microsoft.com/office/drawing/2014/main" id="{6CC031BC-9CE7-411F-B8FE-48FDFD71A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54" y="256273"/>
            <a:ext cx="2367366" cy="1031780"/>
          </a:xfrm>
          <a:prstGeom prst="rect">
            <a:avLst/>
          </a:prstGeom>
        </p:spPr>
      </p:pic>
      <p:pic>
        <p:nvPicPr>
          <p:cNvPr id="3" name="Imatge 2" descr="Imatge que conté clipart, Gràfics, disseny&#10;&#10;Descripció generada automàticament">
            <a:extLst>
              <a:ext uri="{FF2B5EF4-FFF2-40B4-BE49-F238E27FC236}">
                <a16:creationId xmlns:a16="http://schemas.microsoft.com/office/drawing/2014/main" id="{A19B78CC-732C-6A0D-2E9F-CB033B3210C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5" r="4681"/>
          <a:stretch/>
        </p:blipFill>
        <p:spPr>
          <a:xfrm>
            <a:off x="6693336" y="4459123"/>
            <a:ext cx="1791139" cy="149815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BEC9AE-E9E5-0F97-C936-77B3519F19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500200"/>
              </p:ext>
            </p:extLst>
          </p:nvPr>
        </p:nvGraphicFramePr>
        <p:xfrm>
          <a:off x="2201116" y="200291"/>
          <a:ext cx="4797317" cy="108385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97317">
                  <a:extLst>
                    <a:ext uri="{9D8B030D-6E8A-4147-A177-3AD203B41FA5}">
                      <a16:colId xmlns:a16="http://schemas.microsoft.com/office/drawing/2014/main" val="1065934561"/>
                    </a:ext>
                  </a:extLst>
                </a:gridCol>
              </a:tblGrid>
              <a:tr h="1083853">
                <a:tc>
                  <a:txBody>
                    <a:bodyPr/>
                    <a:lstStyle/>
                    <a:p>
                      <a:pPr lvl="0" algn="ctr">
                        <a:lnSpc>
                          <a:spcPts val="2400"/>
                        </a:lnSpc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One-Stage vs. Two-Step </a:t>
                      </a:r>
                      <a:endParaRPr lang="en-US" sz="140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lvl="0" algn="ctr">
                        <a:lnSpc>
                          <a:spcPts val="2400"/>
                        </a:lnSpc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One Anastomosis Duodenal Switch (OADS/SADI-S)</a:t>
                      </a:r>
                      <a:endParaRPr lang="en-US" sz="140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6601093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F1CD196F-917F-A1F8-9809-A93CE79789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934" y="4854715"/>
            <a:ext cx="1101476" cy="11152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80A7AF-AABE-E488-37A3-F0C3D683DF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6020" y="261200"/>
            <a:ext cx="1562100" cy="81915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902C9B4-1861-A5AC-CCF1-688C01823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214819"/>
              </p:ext>
            </p:extLst>
          </p:nvPr>
        </p:nvGraphicFramePr>
        <p:xfrm>
          <a:off x="3032389" y="1942004"/>
          <a:ext cx="3970904" cy="157969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970904">
                  <a:extLst>
                    <a:ext uri="{9D8B030D-6E8A-4147-A177-3AD203B41FA5}">
                      <a16:colId xmlns:a16="http://schemas.microsoft.com/office/drawing/2014/main" val="1065934561"/>
                    </a:ext>
                  </a:extLst>
                </a:gridCol>
              </a:tblGrid>
              <a:tr h="1083853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2400"/>
                        </a:lnSpc>
                        <a:buAutoNum type="arabicPeriod"/>
                      </a:pPr>
                      <a:r>
                        <a:rPr lang="en-US" sz="1400" b="0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SADI-S as revisional technique after GV</a:t>
                      </a:r>
                    </a:p>
                    <a:p>
                      <a:pPr marL="342900" lvl="0" indent="-342900" algn="l">
                        <a:lnSpc>
                          <a:spcPts val="2400"/>
                        </a:lnSpc>
                        <a:buAutoNum type="arabicPeriod"/>
                      </a:pPr>
                      <a:r>
                        <a:rPr lang="en-US" sz="1400" b="0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Vs. DS 2nd step</a:t>
                      </a:r>
                    </a:p>
                    <a:p>
                      <a:pPr marL="342900" lvl="0" indent="-342900" algn="l">
                        <a:lnSpc>
                          <a:spcPts val="2400"/>
                        </a:lnSpc>
                        <a:buAutoNum type="arabicPeriod"/>
                      </a:pPr>
                      <a:r>
                        <a:rPr lang="en-US" sz="1400" b="0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Vs. SADI-S 1 step</a:t>
                      </a:r>
                    </a:p>
                    <a:p>
                      <a:pPr marL="342900" lvl="0" indent="-342900" algn="l">
                        <a:lnSpc>
                          <a:spcPts val="2400"/>
                        </a:lnSpc>
                        <a:buAutoNum type="arabicPeriod"/>
                      </a:pPr>
                      <a:r>
                        <a:rPr lang="en-US" sz="1400" b="0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Time free from obesity</a:t>
                      </a:r>
                    </a:p>
                    <a:p>
                      <a:pPr marL="342900" lvl="0" indent="-342900" algn="l">
                        <a:lnSpc>
                          <a:spcPts val="2400"/>
                        </a:lnSpc>
                        <a:buAutoNum type="arabicPeriod"/>
                      </a:pPr>
                      <a:r>
                        <a:rPr lang="en-US" sz="1400" b="0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Take-home messages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6601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56923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96FC2-FCF3-43DB-11D7-5E68ECE0D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54DE2069-BCA9-CF53-CECD-038D70D1ED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7F8686-DF4A-44D2-9DB5-ED0EBEBE2767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44035" name="Picture 1">
            <a:extLst>
              <a:ext uri="{FF2B5EF4-FFF2-40B4-BE49-F238E27FC236}">
                <a16:creationId xmlns:a16="http://schemas.microsoft.com/office/drawing/2014/main" id="{98F0283F-BEA1-1856-E155-75759591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1782" t="24039" r="40941" b="49919"/>
          <a:stretch>
            <a:fillRect/>
          </a:stretch>
        </p:blipFill>
        <p:spPr bwMode="auto">
          <a:xfrm>
            <a:off x="466725" y="476250"/>
            <a:ext cx="23050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74D584-CBBF-DB1E-4026-2CAC8217EE61}"/>
              </a:ext>
            </a:extLst>
          </p:cNvPr>
          <p:cNvSpPr txBox="1"/>
          <p:nvPr/>
        </p:nvSpPr>
        <p:spPr>
          <a:xfrm>
            <a:off x="603662" y="1489363"/>
            <a:ext cx="7946571" cy="7848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Time free from obesity </a:t>
            </a:r>
            <a:r>
              <a:rPr lang="en-US" sz="1500" dirty="0">
                <a:latin typeface="Arial"/>
                <a:ea typeface="Arial"/>
                <a:cs typeface="Arial"/>
              </a:rPr>
              <a:t>and metabolic diseases after one-step vs. two-step duodenal switch: a propensity-score single-center analysis</a:t>
            </a:r>
            <a:endParaRPr lang="en-US" sz="1500" dirty="0">
              <a:latin typeface="Arial"/>
              <a:cs typeface="Arial"/>
            </a:endParaRPr>
          </a:p>
          <a:p>
            <a:pPr algn="ctr"/>
            <a:endParaRPr lang="en-US" sz="1500">
              <a:latin typeface="Arial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8FD8FB-BA9D-93D4-458A-7495B0AD9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2165" y="2432462"/>
            <a:ext cx="4886449" cy="290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3534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E8E59-C73C-524A-413D-22571F981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5CAAB586-F710-AF95-93A3-82112B1BC1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7F8686-DF4A-44D2-9DB5-ED0EBEBE2767}" type="slidenum">
              <a:rPr lang="en-US"/>
              <a:pPr>
                <a:defRPr/>
              </a:pPr>
              <a:t>21</a:t>
            </a:fld>
            <a:endParaRPr lang="en-US"/>
          </a:p>
        </p:txBody>
      </p:sp>
      <p:pic>
        <p:nvPicPr>
          <p:cNvPr id="44035" name="Picture 1">
            <a:extLst>
              <a:ext uri="{FF2B5EF4-FFF2-40B4-BE49-F238E27FC236}">
                <a16:creationId xmlns:a16="http://schemas.microsoft.com/office/drawing/2014/main" id="{478A77EB-6964-A01F-6E4E-26DFAE4BB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1782" t="24039" r="40941" b="49919"/>
          <a:stretch>
            <a:fillRect/>
          </a:stretch>
        </p:blipFill>
        <p:spPr bwMode="auto">
          <a:xfrm>
            <a:off x="466725" y="476250"/>
            <a:ext cx="23050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B56EA3-7E11-8A18-E0A2-4D1240EE763E}"/>
              </a:ext>
            </a:extLst>
          </p:cNvPr>
          <p:cNvSpPr txBox="1"/>
          <p:nvPr/>
        </p:nvSpPr>
        <p:spPr>
          <a:xfrm>
            <a:off x="603662" y="1489363"/>
            <a:ext cx="7946571" cy="7848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Time free from obesity </a:t>
            </a:r>
            <a:r>
              <a:rPr lang="en-US" sz="1500" dirty="0">
                <a:latin typeface="Arial"/>
                <a:ea typeface="Arial"/>
                <a:cs typeface="Arial"/>
              </a:rPr>
              <a:t>and metabolic diseases after one-step vs. two-step duodenal switch: a propensity-score single-center analysis</a:t>
            </a:r>
            <a:endParaRPr lang="en-US" sz="1500" dirty="0">
              <a:latin typeface="Arial"/>
              <a:cs typeface="Arial"/>
            </a:endParaRPr>
          </a:p>
          <a:p>
            <a:pPr algn="ctr"/>
            <a:endParaRPr lang="en-US" sz="150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7E0B07-66C2-B717-C318-5E185806E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321" y="2283650"/>
            <a:ext cx="53911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6549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42FD08-CBE5-4E8A-8E70-B2BB6D16ED50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8" name="Rectangle 32"/>
          <p:cNvSpPr>
            <a:spLocks/>
          </p:cNvSpPr>
          <p:nvPr/>
        </p:nvSpPr>
        <p:spPr bwMode="auto">
          <a:xfrm>
            <a:off x="1237361" y="2410966"/>
            <a:ext cx="3606800" cy="2794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0" tIns="0" rIns="0" bIns="0"/>
          <a:lstStyle/>
          <a:p>
            <a:r>
              <a:rPr lang="en-US" altLang="ca-ES" sz="1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- </a:t>
            </a:r>
            <a:r>
              <a:rPr lang="en-US" altLang="ca-ES" sz="1400" b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Safe</a:t>
            </a:r>
            <a:r>
              <a:rPr lang="en-US" altLang="ca-ES" sz="1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: </a:t>
            </a:r>
            <a:r>
              <a:rPr lang="en-US" altLang="ca-ES" sz="1400" err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simmilar</a:t>
            </a:r>
            <a:r>
              <a:rPr lang="en-US" altLang="ca-ES" sz="1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morbidity than primary</a:t>
            </a:r>
          </a:p>
        </p:txBody>
      </p:sp>
      <p:sp>
        <p:nvSpPr>
          <p:cNvPr id="9" name="Rectangle 32"/>
          <p:cNvSpPr>
            <a:spLocks/>
          </p:cNvSpPr>
          <p:nvPr/>
        </p:nvSpPr>
        <p:spPr bwMode="auto">
          <a:xfrm>
            <a:off x="1411175" y="2876197"/>
            <a:ext cx="5920369" cy="375991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0" tIns="0" rIns="0" bIns="0" anchor="t"/>
          <a:lstStyle/>
          <a:p>
            <a:r>
              <a:rPr lang="en-US" altLang="ca-ES" sz="1400" dirty="0">
                <a:solidFill>
                  <a:schemeClr val="tx1"/>
                </a:solidFill>
                <a:latin typeface="Arial"/>
                <a:cs typeface="Arial"/>
                <a:sym typeface="Arial" charset="0"/>
              </a:rPr>
              <a:t>- </a:t>
            </a:r>
            <a:r>
              <a:rPr lang="en-US" altLang="ca-ES" sz="1400" b="1" dirty="0">
                <a:solidFill>
                  <a:schemeClr val="tx1"/>
                </a:solidFill>
                <a:latin typeface="Arial"/>
                <a:cs typeface="Arial"/>
                <a:sym typeface="Arial" charset="0"/>
              </a:rPr>
              <a:t>Less effective </a:t>
            </a:r>
            <a:r>
              <a:rPr lang="en-US" altLang="ca-ES" sz="1400" dirty="0">
                <a:solidFill>
                  <a:schemeClr val="tx1"/>
                </a:solidFill>
                <a:latin typeface="Arial"/>
                <a:cs typeface="Arial"/>
                <a:sym typeface="Arial" charset="0"/>
              </a:rPr>
              <a:t>than DS: 300 cm common limb in patients with maximum BMI &gt; 55 kg/m2 and time since sleeve gastrectomy &gt; 1 year</a:t>
            </a:r>
          </a:p>
        </p:txBody>
      </p:sp>
      <p:pic>
        <p:nvPicPr>
          <p:cNvPr id="4" name="Picture 7" descr="Logotipos | Hospital Clínic Barcelona">
            <a:extLst>
              <a:ext uri="{FF2B5EF4-FFF2-40B4-BE49-F238E27FC236}">
                <a16:creationId xmlns:a16="http://schemas.microsoft.com/office/drawing/2014/main" id="{AF4CE869-8B42-3AAB-2460-02057BE4A3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479" t="4673" r="412" b="8411"/>
          <a:stretch/>
        </p:blipFill>
        <p:spPr>
          <a:xfrm>
            <a:off x="132681" y="168307"/>
            <a:ext cx="2997809" cy="1036001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B15BEAB6-8376-E8B5-503D-BFB5BA8F76B4}"/>
              </a:ext>
            </a:extLst>
          </p:cNvPr>
          <p:cNvSpPr>
            <a:spLocks/>
          </p:cNvSpPr>
          <p:nvPr/>
        </p:nvSpPr>
        <p:spPr bwMode="auto">
          <a:xfrm>
            <a:off x="1239631" y="1510021"/>
            <a:ext cx="6369103" cy="41564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rnd">
            <a:noFill/>
            <a:round/>
            <a:headEnd/>
            <a:tailEnd/>
          </a:ln>
        </p:spPr>
        <p:txBody>
          <a:bodyPr lIns="38100" tIns="38100" rIns="38100" bIns="38100" anchor="t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US" altLang="ca-ES" sz="2000" dirty="0">
                <a:solidFill>
                  <a:srgbClr val="632423"/>
                </a:solidFill>
                <a:latin typeface="Arial Bold"/>
                <a:ea typeface="Arial Bold" charset="0"/>
                <a:cs typeface="Arial Bold"/>
                <a:sym typeface="Arial Bold" charset="0"/>
              </a:rPr>
              <a:t>SADI-S AS A </a:t>
            </a:r>
            <a:r>
              <a:rPr lang="en-US" altLang="ca-ES" sz="2000" b="1" dirty="0">
                <a:solidFill>
                  <a:srgbClr val="00B050"/>
                </a:solidFill>
                <a:latin typeface="Arial Bold"/>
                <a:ea typeface="Arial Bold" charset="0"/>
                <a:cs typeface="Arial Bold"/>
                <a:sym typeface="Arial Bold" charset="0"/>
              </a:rPr>
              <a:t>2-STEP OR REVISIONAL</a:t>
            </a:r>
            <a:r>
              <a:rPr lang="en-US" altLang="ca-ES" sz="2000" dirty="0">
                <a:solidFill>
                  <a:srgbClr val="632423"/>
                </a:solidFill>
                <a:latin typeface="Arial Bold"/>
                <a:ea typeface="Arial Bold" charset="0"/>
                <a:cs typeface="Arial Bold"/>
                <a:sym typeface="Arial Bold" charset="0"/>
              </a:rPr>
              <a:t> TECHNIQUE</a:t>
            </a:r>
            <a:endParaRPr lang="es-ES" sz="2000"/>
          </a:p>
        </p:txBody>
      </p:sp>
      <p:sp>
        <p:nvSpPr>
          <p:cNvPr id="3" name="Rectangle 32">
            <a:extLst>
              <a:ext uri="{FF2B5EF4-FFF2-40B4-BE49-F238E27FC236}">
                <a16:creationId xmlns:a16="http://schemas.microsoft.com/office/drawing/2014/main" id="{19E468B5-2C07-4A1C-D496-A8729E900142}"/>
              </a:ext>
            </a:extLst>
          </p:cNvPr>
          <p:cNvSpPr>
            <a:spLocks/>
          </p:cNvSpPr>
          <p:nvPr/>
        </p:nvSpPr>
        <p:spPr bwMode="auto">
          <a:xfrm>
            <a:off x="1091349" y="3586681"/>
            <a:ext cx="5040313" cy="2794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0" tIns="0" rIns="0" bIns="0" anchor="t"/>
          <a:lstStyle/>
          <a:p>
            <a:r>
              <a:rPr lang="en-US" altLang="ca-ES" sz="1400" dirty="0">
                <a:solidFill>
                  <a:schemeClr val="tx1"/>
                </a:solidFill>
                <a:latin typeface="Arial"/>
                <a:cs typeface="Arial"/>
                <a:sym typeface="Arial" charset="0"/>
              </a:rPr>
              <a:t>- </a:t>
            </a:r>
            <a:r>
              <a:rPr lang="en-US" altLang="ca-ES" sz="1400" b="1" dirty="0">
                <a:solidFill>
                  <a:schemeClr val="tx1"/>
                </a:solidFill>
                <a:latin typeface="Arial"/>
                <a:cs typeface="Arial"/>
                <a:sym typeface="Arial" charset="0"/>
              </a:rPr>
              <a:t>Less effective </a:t>
            </a:r>
            <a:r>
              <a:rPr lang="en-US" altLang="ca-ES" sz="1400" dirty="0">
                <a:solidFill>
                  <a:schemeClr val="tx1"/>
                </a:solidFill>
                <a:latin typeface="Arial"/>
                <a:cs typeface="Arial"/>
                <a:sym typeface="Arial" charset="0"/>
              </a:rPr>
              <a:t>than one-step: time free from obesity</a:t>
            </a:r>
            <a:endParaRPr lang="en-US" altLang="ca-ES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/>
          </p:cNvSpPr>
          <p:nvPr/>
        </p:nvSpPr>
        <p:spPr bwMode="auto">
          <a:xfrm>
            <a:off x="3624263" y="1222375"/>
            <a:ext cx="1346200" cy="279400"/>
          </a:xfrm>
          <a:prstGeom prst="rect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lIns="63500" tIns="63500" rIns="63500" bIns="63500" anchor="ctr"/>
          <a:lstStyle/>
          <a:p>
            <a:r>
              <a:rPr lang="en-US" altLang="ca-ES" sz="9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Sleeve Gastrectomy</a:t>
            </a:r>
          </a:p>
        </p:txBody>
      </p:sp>
      <p:sp>
        <p:nvSpPr>
          <p:cNvPr id="50180" name="Line 9"/>
          <p:cNvSpPr>
            <a:spLocks noChangeShapeType="1"/>
          </p:cNvSpPr>
          <p:nvPr/>
        </p:nvSpPr>
        <p:spPr bwMode="auto">
          <a:xfrm>
            <a:off x="4689475" y="1549400"/>
            <a:ext cx="798513" cy="609600"/>
          </a:xfrm>
          <a:prstGeom prst="line">
            <a:avLst/>
          </a:prstGeom>
          <a:noFill/>
          <a:ln w="12700">
            <a:solidFill>
              <a:srgbClr val="4A7EBB"/>
            </a:solidFill>
            <a:round/>
            <a:headEnd/>
            <a:tailEnd type="triangle" w="sm" len="sm"/>
          </a:ln>
        </p:spPr>
        <p:txBody>
          <a:bodyPr lIns="0" tIns="0" rIns="0" bIns="0"/>
          <a:lstStyle/>
          <a:p>
            <a:endParaRPr lang="ca-ES"/>
          </a:p>
        </p:txBody>
      </p:sp>
      <p:sp>
        <p:nvSpPr>
          <p:cNvPr id="50181" name="Rectangle 10"/>
          <p:cNvSpPr>
            <a:spLocks/>
          </p:cNvSpPr>
          <p:nvPr/>
        </p:nvSpPr>
        <p:spPr bwMode="auto">
          <a:xfrm>
            <a:off x="4859338" y="2159000"/>
            <a:ext cx="1257300" cy="406400"/>
          </a:xfrm>
          <a:prstGeom prst="rect">
            <a:avLst/>
          </a:prstGeom>
          <a:noFill/>
          <a:ln w="25400">
            <a:solidFill>
              <a:srgbClr val="4D4D4D"/>
            </a:solidFill>
            <a:round/>
            <a:headEnd/>
            <a:tailEnd/>
          </a:ln>
        </p:spPr>
        <p:txBody>
          <a:bodyPr lIns="63500" tIns="63500" rIns="63500" bIns="63500" anchor="ctr"/>
          <a:lstStyle/>
          <a:p>
            <a:pPr algn="l"/>
            <a:r>
              <a:rPr lang="en-US" altLang="ca-ES" sz="9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Insufficient weight loss / weight regain</a:t>
            </a:r>
          </a:p>
        </p:txBody>
      </p:sp>
      <p:sp>
        <p:nvSpPr>
          <p:cNvPr id="50182" name="Rectangle 23"/>
          <p:cNvSpPr>
            <a:spLocks/>
          </p:cNvSpPr>
          <p:nvPr/>
        </p:nvSpPr>
        <p:spPr bwMode="auto">
          <a:xfrm>
            <a:off x="2389188" y="444500"/>
            <a:ext cx="3606800" cy="2794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0" tIns="0" rIns="0" bIns="0"/>
          <a:lstStyle/>
          <a:p>
            <a:r>
              <a:rPr lang="en-US" altLang="ca-ES" sz="1400">
                <a:solidFill>
                  <a:srgbClr val="953734"/>
                </a:solidFill>
                <a:latin typeface="Arial" charset="0"/>
                <a:cs typeface="Arial" charset="0"/>
                <a:sym typeface="Arial" charset="0"/>
              </a:rPr>
              <a:t>REVISIONAL SURGERY INDICATION</a:t>
            </a:r>
          </a:p>
        </p:txBody>
      </p:sp>
      <p:pic>
        <p:nvPicPr>
          <p:cNvPr id="3" name="Picture 7" descr="Logotipos | Hospital Clínic Barcelona">
            <a:extLst>
              <a:ext uri="{FF2B5EF4-FFF2-40B4-BE49-F238E27FC236}">
                <a16:creationId xmlns:a16="http://schemas.microsoft.com/office/drawing/2014/main" id="{D9E0F5E8-2E06-908E-9F88-7078F69F64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479" t="4673" r="412" b="8411"/>
          <a:stretch/>
        </p:blipFill>
        <p:spPr>
          <a:xfrm>
            <a:off x="132681" y="168307"/>
            <a:ext cx="2255757" cy="79663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/>
          </p:cNvSpPr>
          <p:nvPr/>
        </p:nvSpPr>
        <p:spPr bwMode="auto">
          <a:xfrm>
            <a:off x="3135313" y="3044825"/>
            <a:ext cx="977900" cy="406400"/>
          </a:xfrm>
          <a:prstGeom prst="rect">
            <a:avLst/>
          </a:prstGeom>
          <a:noFill/>
          <a:ln w="25400">
            <a:solidFill>
              <a:srgbClr val="676767"/>
            </a:solidFill>
            <a:round/>
            <a:headEnd/>
            <a:tailEnd/>
          </a:ln>
        </p:spPr>
        <p:txBody>
          <a:bodyPr lIns="63500" tIns="63500" rIns="63500" bIns="63500" anchor="ctr"/>
          <a:lstStyle/>
          <a:p>
            <a:r>
              <a:rPr lang="en-US" altLang="ca-ES" sz="9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Maximum BMI &lt; 50 kg/m²</a:t>
            </a:r>
          </a:p>
        </p:txBody>
      </p:sp>
      <p:sp>
        <p:nvSpPr>
          <p:cNvPr id="52227" name="Rectangle 2"/>
          <p:cNvSpPr>
            <a:spLocks/>
          </p:cNvSpPr>
          <p:nvPr/>
        </p:nvSpPr>
        <p:spPr bwMode="auto">
          <a:xfrm>
            <a:off x="3624263" y="1222375"/>
            <a:ext cx="1346200" cy="279400"/>
          </a:xfrm>
          <a:prstGeom prst="rect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lIns="63500" tIns="63500" rIns="63500" bIns="63500" anchor="ctr"/>
          <a:lstStyle/>
          <a:p>
            <a:r>
              <a:rPr lang="en-US" altLang="ca-ES" sz="9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Sleeve Gastrectomy</a:t>
            </a:r>
          </a:p>
        </p:txBody>
      </p:sp>
      <p:sp>
        <p:nvSpPr>
          <p:cNvPr id="52228" name="Rectangle 4"/>
          <p:cNvSpPr>
            <a:spLocks/>
          </p:cNvSpPr>
          <p:nvPr/>
        </p:nvSpPr>
        <p:spPr bwMode="auto">
          <a:xfrm>
            <a:off x="3268663" y="4470981"/>
            <a:ext cx="512961" cy="405239"/>
          </a:xfrm>
          <a:prstGeom prst="rect">
            <a:avLst/>
          </a:prstGeom>
          <a:noFill/>
          <a:ln w="25400">
            <a:solidFill>
              <a:srgbClr val="7030A0"/>
            </a:solidFill>
            <a:round/>
            <a:headEnd/>
            <a:tailEnd/>
          </a:ln>
        </p:spPr>
        <p:txBody>
          <a:bodyPr wrap="none" lIns="63500" tIns="63500" rIns="63500" bIns="63500" anchor="ctr">
            <a:spAutoFit/>
          </a:bodyPr>
          <a:lstStyle/>
          <a:p>
            <a:pPr algn="l"/>
            <a:r>
              <a:rPr lang="en-US" altLang="ca-ES" sz="900" dirty="0">
                <a:solidFill>
                  <a:schemeClr val="tx1"/>
                </a:solidFill>
                <a:latin typeface="Arial"/>
                <a:cs typeface="Arial"/>
                <a:sym typeface="Arial" charset="0"/>
              </a:rPr>
              <a:t>SADI-S</a:t>
            </a:r>
          </a:p>
          <a:p>
            <a:pPr algn="l"/>
            <a:r>
              <a:rPr lang="en-US" altLang="ca-ES" sz="900" dirty="0">
                <a:solidFill>
                  <a:schemeClr val="tx1"/>
                </a:solidFill>
                <a:latin typeface="Arial"/>
                <a:cs typeface="Arial"/>
              </a:rPr>
              <a:t>300 cm</a:t>
            </a:r>
            <a:endParaRPr lang="en-US" altLang="ca-ES" sz="9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52229" name="Rectangle 5"/>
          <p:cNvSpPr>
            <a:spLocks/>
          </p:cNvSpPr>
          <p:nvPr/>
        </p:nvSpPr>
        <p:spPr bwMode="auto">
          <a:xfrm>
            <a:off x="6684963" y="4470981"/>
            <a:ext cx="1083630" cy="405239"/>
          </a:xfrm>
          <a:prstGeom prst="rect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lIns="63500" tIns="63500" rIns="63500" bIns="63500" anchor="ctr">
            <a:spAutoFit/>
          </a:bodyPr>
          <a:lstStyle/>
          <a:p>
            <a:pPr algn="l"/>
            <a:r>
              <a:rPr lang="en-US" altLang="ca-ES" sz="900" dirty="0">
                <a:solidFill>
                  <a:schemeClr val="tx1"/>
                </a:solidFill>
                <a:latin typeface="Arial"/>
                <a:cs typeface="Arial"/>
                <a:sym typeface="Arial" charset="0"/>
              </a:rPr>
              <a:t>Duodenal Switch 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altLang="ca-ES" sz="900" dirty="0">
                <a:solidFill>
                  <a:schemeClr val="tx1"/>
                </a:solidFill>
                <a:latin typeface="Arial"/>
                <a:cs typeface="Arial"/>
              </a:rPr>
              <a:t>Or SADI-S 250 cm</a:t>
            </a:r>
            <a:endParaRPr lang="en-US" altLang="ca-ES" sz="9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52231" name="Line 9"/>
          <p:cNvSpPr>
            <a:spLocks noChangeShapeType="1"/>
          </p:cNvSpPr>
          <p:nvPr/>
        </p:nvSpPr>
        <p:spPr bwMode="auto">
          <a:xfrm>
            <a:off x="4689475" y="1549400"/>
            <a:ext cx="798513" cy="609600"/>
          </a:xfrm>
          <a:prstGeom prst="line">
            <a:avLst/>
          </a:prstGeom>
          <a:noFill/>
          <a:ln w="12700">
            <a:solidFill>
              <a:srgbClr val="4A7EBB"/>
            </a:solidFill>
            <a:round/>
            <a:headEnd/>
            <a:tailEnd type="triangle" w="sm" len="sm"/>
          </a:ln>
        </p:spPr>
        <p:txBody>
          <a:bodyPr lIns="0" tIns="0" rIns="0" bIns="0"/>
          <a:lstStyle/>
          <a:p>
            <a:endParaRPr lang="ca-ES"/>
          </a:p>
        </p:txBody>
      </p:sp>
      <p:sp>
        <p:nvSpPr>
          <p:cNvPr id="52232" name="Rectangle 10"/>
          <p:cNvSpPr>
            <a:spLocks/>
          </p:cNvSpPr>
          <p:nvPr/>
        </p:nvSpPr>
        <p:spPr bwMode="auto">
          <a:xfrm>
            <a:off x="4859338" y="2159000"/>
            <a:ext cx="1257300" cy="406400"/>
          </a:xfrm>
          <a:prstGeom prst="rect">
            <a:avLst/>
          </a:prstGeom>
          <a:noFill/>
          <a:ln w="25400">
            <a:solidFill>
              <a:srgbClr val="4D4D4D"/>
            </a:solidFill>
            <a:round/>
            <a:headEnd/>
            <a:tailEnd/>
          </a:ln>
        </p:spPr>
        <p:txBody>
          <a:bodyPr lIns="63500" tIns="63500" rIns="63500" bIns="63500" anchor="ctr"/>
          <a:lstStyle/>
          <a:p>
            <a:pPr algn="l"/>
            <a:r>
              <a:rPr lang="en-US" altLang="ca-ES" sz="9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Insufficient weight loss / weight regain</a:t>
            </a:r>
          </a:p>
        </p:txBody>
      </p:sp>
      <p:sp>
        <p:nvSpPr>
          <p:cNvPr id="52233" name="Line 12"/>
          <p:cNvSpPr>
            <a:spLocks noChangeShapeType="1"/>
          </p:cNvSpPr>
          <p:nvPr/>
        </p:nvSpPr>
        <p:spPr bwMode="auto">
          <a:xfrm flipH="1">
            <a:off x="4078288" y="2590800"/>
            <a:ext cx="919162" cy="450850"/>
          </a:xfrm>
          <a:prstGeom prst="line">
            <a:avLst/>
          </a:prstGeom>
          <a:noFill/>
          <a:ln w="12700">
            <a:solidFill>
              <a:srgbClr val="4A7EBB"/>
            </a:solidFill>
            <a:round/>
            <a:headEnd/>
            <a:tailEnd type="triangle" w="sm" len="sm"/>
          </a:ln>
        </p:spPr>
        <p:txBody>
          <a:bodyPr lIns="0" tIns="0" rIns="0" bIns="0"/>
          <a:lstStyle/>
          <a:p>
            <a:endParaRPr lang="ca-ES"/>
          </a:p>
        </p:txBody>
      </p:sp>
      <p:sp>
        <p:nvSpPr>
          <p:cNvPr id="52234" name="Rectangle 13"/>
          <p:cNvSpPr>
            <a:spLocks/>
          </p:cNvSpPr>
          <p:nvPr/>
        </p:nvSpPr>
        <p:spPr bwMode="auto">
          <a:xfrm>
            <a:off x="6659563" y="3022600"/>
            <a:ext cx="977900" cy="406400"/>
          </a:xfrm>
          <a:prstGeom prst="rect">
            <a:avLst/>
          </a:prstGeom>
          <a:noFill/>
          <a:ln w="25400">
            <a:solidFill>
              <a:srgbClr val="676767"/>
            </a:solidFill>
            <a:round/>
            <a:headEnd/>
            <a:tailEnd/>
          </a:ln>
        </p:spPr>
        <p:txBody>
          <a:bodyPr lIns="63500" tIns="63500" rIns="63500" bIns="63500" anchor="ctr"/>
          <a:lstStyle/>
          <a:p>
            <a:r>
              <a:rPr lang="en-US" altLang="ca-ES" sz="9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Maximum BMI </a:t>
            </a:r>
            <a:r>
              <a:rPr lang="en-US" altLang="ca-ES" sz="900" u="sng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&gt;</a:t>
            </a:r>
            <a:r>
              <a:rPr lang="en-US" altLang="ca-ES" sz="9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55 kg/m²</a:t>
            </a:r>
          </a:p>
        </p:txBody>
      </p:sp>
      <p:sp>
        <p:nvSpPr>
          <p:cNvPr id="52235" name="Line 14"/>
          <p:cNvSpPr>
            <a:spLocks noChangeShapeType="1"/>
          </p:cNvSpPr>
          <p:nvPr/>
        </p:nvSpPr>
        <p:spPr bwMode="auto">
          <a:xfrm>
            <a:off x="5853113" y="2590800"/>
            <a:ext cx="1016000" cy="431800"/>
          </a:xfrm>
          <a:prstGeom prst="line">
            <a:avLst/>
          </a:prstGeom>
          <a:noFill/>
          <a:ln w="12700">
            <a:solidFill>
              <a:srgbClr val="4A7EBB"/>
            </a:solidFill>
            <a:round/>
            <a:headEnd/>
            <a:tailEnd type="triangle" w="sm" len="sm"/>
          </a:ln>
        </p:spPr>
        <p:txBody>
          <a:bodyPr lIns="0" tIns="0" rIns="0" bIns="0"/>
          <a:lstStyle/>
          <a:p>
            <a:endParaRPr lang="ca-ES"/>
          </a:p>
        </p:txBody>
      </p:sp>
      <p:sp>
        <p:nvSpPr>
          <p:cNvPr id="52236" name="Line 16"/>
          <p:cNvSpPr>
            <a:spLocks noChangeShapeType="1"/>
          </p:cNvSpPr>
          <p:nvPr/>
        </p:nvSpPr>
        <p:spPr bwMode="auto">
          <a:xfrm>
            <a:off x="3529013" y="3527425"/>
            <a:ext cx="12700" cy="965200"/>
          </a:xfrm>
          <a:prstGeom prst="line">
            <a:avLst/>
          </a:prstGeom>
          <a:noFill/>
          <a:ln w="12700">
            <a:solidFill>
              <a:srgbClr val="4A7EBB"/>
            </a:solidFill>
            <a:round/>
            <a:headEnd/>
            <a:tailEnd type="triangle" w="sm" len="sm"/>
          </a:ln>
        </p:spPr>
        <p:txBody>
          <a:bodyPr lIns="0" tIns="0" rIns="0" bIns="0"/>
          <a:lstStyle/>
          <a:p>
            <a:endParaRPr lang="ca-ES"/>
          </a:p>
        </p:txBody>
      </p:sp>
      <p:sp>
        <p:nvSpPr>
          <p:cNvPr id="52237" name="Line 17"/>
          <p:cNvSpPr>
            <a:spLocks noChangeShapeType="1"/>
          </p:cNvSpPr>
          <p:nvPr/>
        </p:nvSpPr>
        <p:spPr bwMode="auto">
          <a:xfrm>
            <a:off x="7148513" y="3441700"/>
            <a:ext cx="20637" cy="1060450"/>
          </a:xfrm>
          <a:prstGeom prst="line">
            <a:avLst/>
          </a:prstGeom>
          <a:noFill/>
          <a:ln w="12700">
            <a:solidFill>
              <a:srgbClr val="4A7EBB"/>
            </a:solidFill>
            <a:round/>
            <a:headEnd/>
            <a:tailEnd type="triangle" w="sm" len="sm"/>
          </a:ln>
        </p:spPr>
        <p:txBody>
          <a:bodyPr lIns="0" tIns="0" rIns="0" bIns="0"/>
          <a:lstStyle/>
          <a:p>
            <a:endParaRPr lang="ca-ES"/>
          </a:p>
        </p:txBody>
      </p:sp>
      <p:sp>
        <p:nvSpPr>
          <p:cNvPr id="52238" name="Rectangle 23"/>
          <p:cNvSpPr>
            <a:spLocks/>
          </p:cNvSpPr>
          <p:nvPr/>
        </p:nvSpPr>
        <p:spPr bwMode="auto">
          <a:xfrm>
            <a:off x="2389188" y="444500"/>
            <a:ext cx="3606800" cy="2794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0" tIns="0" rIns="0" bIns="0"/>
          <a:lstStyle/>
          <a:p>
            <a:r>
              <a:rPr lang="en-US" altLang="ca-ES" sz="1400">
                <a:solidFill>
                  <a:srgbClr val="953734"/>
                </a:solidFill>
                <a:latin typeface="Arial" charset="0"/>
                <a:cs typeface="Arial" charset="0"/>
                <a:sym typeface="Arial" charset="0"/>
              </a:rPr>
              <a:t>REVISIONAL SURGERY INDICATION</a:t>
            </a:r>
          </a:p>
        </p:txBody>
      </p:sp>
      <p:pic>
        <p:nvPicPr>
          <p:cNvPr id="52239" name="Picture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2338" y="3435350"/>
            <a:ext cx="1617662" cy="317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52240" name="Rectangle 13"/>
          <p:cNvSpPr>
            <a:spLocks/>
          </p:cNvSpPr>
          <p:nvPr/>
        </p:nvSpPr>
        <p:spPr bwMode="auto">
          <a:xfrm>
            <a:off x="5080000" y="3016250"/>
            <a:ext cx="977900" cy="406400"/>
          </a:xfrm>
          <a:prstGeom prst="rect">
            <a:avLst/>
          </a:prstGeom>
          <a:noFill/>
          <a:ln w="25400">
            <a:solidFill>
              <a:srgbClr val="676767"/>
            </a:solidFill>
            <a:round/>
            <a:headEnd/>
            <a:tailEnd/>
          </a:ln>
        </p:spPr>
        <p:txBody>
          <a:bodyPr lIns="63500" tIns="63500" rIns="63500" bIns="63500" anchor="ctr"/>
          <a:lstStyle/>
          <a:p>
            <a:r>
              <a:rPr lang="en-US" altLang="ca-ES" sz="9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BMI 50-55 kg/m²</a:t>
            </a:r>
          </a:p>
        </p:txBody>
      </p:sp>
      <p:sp>
        <p:nvSpPr>
          <p:cNvPr id="52241" name="Line 16"/>
          <p:cNvSpPr>
            <a:spLocks noChangeShapeType="1"/>
          </p:cNvSpPr>
          <p:nvPr/>
        </p:nvSpPr>
        <p:spPr bwMode="auto">
          <a:xfrm>
            <a:off x="5487988" y="2562225"/>
            <a:ext cx="0" cy="454025"/>
          </a:xfrm>
          <a:prstGeom prst="line">
            <a:avLst/>
          </a:prstGeom>
          <a:noFill/>
          <a:ln w="12700">
            <a:solidFill>
              <a:srgbClr val="4A7EBB"/>
            </a:solidFill>
            <a:round/>
            <a:headEnd/>
            <a:tailEnd type="triangle" w="sm" len="sm"/>
          </a:ln>
        </p:spPr>
        <p:txBody>
          <a:bodyPr lIns="0" tIns="0" rIns="0" bIns="0"/>
          <a:lstStyle/>
          <a:p>
            <a:endParaRPr lang="ca-ES"/>
          </a:p>
        </p:txBody>
      </p:sp>
      <p:sp>
        <p:nvSpPr>
          <p:cNvPr id="20" name="Rectangle 15"/>
          <p:cNvSpPr>
            <a:spLocks/>
          </p:cNvSpPr>
          <p:nvPr/>
        </p:nvSpPr>
        <p:spPr bwMode="auto">
          <a:xfrm>
            <a:off x="4078288" y="3806824"/>
            <a:ext cx="1357808" cy="558279"/>
          </a:xfrm>
          <a:prstGeom prst="rect">
            <a:avLst/>
          </a:prstGeom>
          <a:noFill/>
          <a:ln w="25400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 lIns="63500" tIns="63500" rIns="63500" bIns="63500" anchor="ctr"/>
          <a:lstStyle/>
          <a:p>
            <a:r>
              <a:rPr lang="en-US" altLang="ca-ES" sz="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&lt; 1 year after Sleeve</a:t>
            </a:r>
          </a:p>
          <a:p>
            <a:r>
              <a:rPr lang="en-US" altLang="ca-ES" sz="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&lt; 50 years old</a:t>
            </a:r>
          </a:p>
          <a:p>
            <a:r>
              <a:rPr lang="en-US" altLang="ca-ES" sz="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Non- diabetic</a:t>
            </a:r>
          </a:p>
          <a:p>
            <a:r>
              <a:rPr lang="en-US" altLang="ca-ES" sz="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Poor compliance</a:t>
            </a:r>
          </a:p>
        </p:txBody>
      </p:sp>
      <p:sp>
        <p:nvSpPr>
          <p:cNvPr id="21" name="Rectangle 15"/>
          <p:cNvSpPr>
            <a:spLocks/>
          </p:cNvSpPr>
          <p:nvPr/>
        </p:nvSpPr>
        <p:spPr bwMode="auto">
          <a:xfrm>
            <a:off x="5737225" y="3787775"/>
            <a:ext cx="1211039" cy="577329"/>
          </a:xfrm>
          <a:prstGeom prst="rect">
            <a:avLst/>
          </a:prstGeom>
          <a:noFill/>
          <a:ln w="25400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 lIns="63500" tIns="63500" rIns="63500" bIns="63500" anchor="ctr"/>
          <a:lstStyle/>
          <a:p>
            <a:r>
              <a:rPr lang="en-US" altLang="ca-ES" sz="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&gt; 1 year after Sleeve</a:t>
            </a:r>
          </a:p>
          <a:p>
            <a:r>
              <a:rPr lang="en-US" altLang="ca-ES" sz="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&gt; 50 years old</a:t>
            </a:r>
          </a:p>
          <a:p>
            <a:r>
              <a:rPr lang="en-US" altLang="ca-ES" sz="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Diabetic</a:t>
            </a:r>
          </a:p>
          <a:p>
            <a:r>
              <a:rPr lang="en-US" altLang="ca-ES" sz="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Good compliance</a:t>
            </a:r>
          </a:p>
        </p:txBody>
      </p:sp>
      <p:pic>
        <p:nvPicPr>
          <p:cNvPr id="3" name="Picture 7" descr="Logotipos | Hospital Clínic Barcelona">
            <a:extLst>
              <a:ext uri="{FF2B5EF4-FFF2-40B4-BE49-F238E27FC236}">
                <a16:creationId xmlns:a16="http://schemas.microsoft.com/office/drawing/2014/main" id="{DC026F18-8BD7-87D8-0F19-7F2254B451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479" t="4673" r="412" b="8411"/>
          <a:stretch/>
        </p:blipFill>
        <p:spPr>
          <a:xfrm>
            <a:off x="132681" y="168307"/>
            <a:ext cx="2255757" cy="79663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/>
          </p:cNvSpPr>
          <p:nvPr/>
        </p:nvSpPr>
        <p:spPr bwMode="auto">
          <a:xfrm>
            <a:off x="3135313" y="3044825"/>
            <a:ext cx="977900" cy="406400"/>
          </a:xfrm>
          <a:prstGeom prst="rect">
            <a:avLst/>
          </a:prstGeom>
          <a:noFill/>
          <a:ln w="25400">
            <a:solidFill>
              <a:srgbClr val="676767"/>
            </a:solidFill>
            <a:round/>
            <a:headEnd/>
            <a:tailEnd/>
          </a:ln>
        </p:spPr>
        <p:txBody>
          <a:bodyPr lIns="63500" tIns="63500" rIns="63500" bIns="63500" anchor="ctr"/>
          <a:lstStyle/>
          <a:p>
            <a:r>
              <a:rPr lang="en-US" altLang="ca-ES" sz="9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Maximum BMI &lt; 50 kg/m²</a:t>
            </a:r>
          </a:p>
        </p:txBody>
      </p:sp>
      <p:sp>
        <p:nvSpPr>
          <p:cNvPr id="53251" name="Rectangle 2"/>
          <p:cNvSpPr>
            <a:spLocks/>
          </p:cNvSpPr>
          <p:nvPr/>
        </p:nvSpPr>
        <p:spPr bwMode="auto">
          <a:xfrm>
            <a:off x="3624263" y="1222375"/>
            <a:ext cx="1346200" cy="279400"/>
          </a:xfrm>
          <a:prstGeom prst="rect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lIns="63500" tIns="63500" rIns="63500" bIns="63500" anchor="ctr"/>
          <a:lstStyle/>
          <a:p>
            <a:r>
              <a:rPr lang="en-US" altLang="ca-ES" sz="9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Sleeve Gastrectomy</a:t>
            </a:r>
          </a:p>
        </p:txBody>
      </p:sp>
      <p:sp>
        <p:nvSpPr>
          <p:cNvPr id="53252" name="Rectangle 3"/>
          <p:cNvSpPr>
            <a:spLocks/>
          </p:cNvSpPr>
          <p:nvPr/>
        </p:nvSpPr>
        <p:spPr bwMode="auto">
          <a:xfrm>
            <a:off x="1905000" y="4605338"/>
            <a:ext cx="933450" cy="279400"/>
          </a:xfrm>
          <a:prstGeom prst="rect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</p:spPr>
        <p:txBody>
          <a:bodyPr wrap="none" lIns="63500" tIns="63500" rIns="63500" bIns="63500" anchor="ctr">
            <a:spAutoFit/>
          </a:bodyPr>
          <a:lstStyle/>
          <a:p>
            <a:pPr algn="l"/>
            <a:r>
              <a:rPr lang="en-US" altLang="ca-ES" sz="9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Gastric Bypass</a:t>
            </a:r>
          </a:p>
        </p:txBody>
      </p:sp>
      <p:sp>
        <p:nvSpPr>
          <p:cNvPr id="53255" name="Line 6"/>
          <p:cNvSpPr>
            <a:spLocks noChangeShapeType="1"/>
          </p:cNvSpPr>
          <p:nvPr/>
        </p:nvSpPr>
        <p:spPr bwMode="auto">
          <a:xfrm flipH="1">
            <a:off x="2400300" y="1574800"/>
            <a:ext cx="1371600" cy="658813"/>
          </a:xfrm>
          <a:prstGeom prst="line">
            <a:avLst/>
          </a:prstGeom>
          <a:noFill/>
          <a:ln w="12700">
            <a:solidFill>
              <a:srgbClr val="4A7EBB"/>
            </a:solidFill>
            <a:round/>
            <a:headEnd/>
            <a:tailEnd type="triangle" w="sm" len="sm"/>
          </a:ln>
        </p:spPr>
        <p:txBody>
          <a:bodyPr lIns="0" tIns="0" rIns="0" bIns="0"/>
          <a:lstStyle/>
          <a:p>
            <a:endParaRPr lang="ca-ES"/>
          </a:p>
        </p:txBody>
      </p:sp>
      <p:sp>
        <p:nvSpPr>
          <p:cNvPr id="53257" name="Line 8"/>
          <p:cNvSpPr>
            <a:spLocks noChangeShapeType="1"/>
          </p:cNvSpPr>
          <p:nvPr/>
        </p:nvSpPr>
        <p:spPr bwMode="auto">
          <a:xfrm flipH="1">
            <a:off x="2336800" y="2654300"/>
            <a:ext cx="23813" cy="1879600"/>
          </a:xfrm>
          <a:prstGeom prst="line">
            <a:avLst/>
          </a:prstGeom>
          <a:noFill/>
          <a:ln w="12700">
            <a:solidFill>
              <a:srgbClr val="4A7EBB"/>
            </a:solidFill>
            <a:round/>
            <a:headEnd/>
            <a:tailEnd type="triangle" w="sm" len="sm"/>
          </a:ln>
        </p:spPr>
        <p:txBody>
          <a:bodyPr lIns="0" tIns="0" rIns="0" bIns="0"/>
          <a:lstStyle/>
          <a:p>
            <a:endParaRPr lang="ca-ES"/>
          </a:p>
        </p:txBody>
      </p:sp>
      <p:sp>
        <p:nvSpPr>
          <p:cNvPr id="53258" name="Line 9"/>
          <p:cNvSpPr>
            <a:spLocks noChangeShapeType="1"/>
          </p:cNvSpPr>
          <p:nvPr/>
        </p:nvSpPr>
        <p:spPr bwMode="auto">
          <a:xfrm>
            <a:off x="4689475" y="1549400"/>
            <a:ext cx="798513" cy="609600"/>
          </a:xfrm>
          <a:prstGeom prst="line">
            <a:avLst/>
          </a:prstGeom>
          <a:noFill/>
          <a:ln w="12700">
            <a:solidFill>
              <a:srgbClr val="4A7EBB"/>
            </a:solidFill>
            <a:round/>
            <a:headEnd/>
            <a:tailEnd type="triangle" w="sm" len="sm"/>
          </a:ln>
        </p:spPr>
        <p:txBody>
          <a:bodyPr lIns="0" tIns="0" rIns="0" bIns="0"/>
          <a:lstStyle/>
          <a:p>
            <a:endParaRPr lang="ca-ES"/>
          </a:p>
        </p:txBody>
      </p:sp>
      <p:sp>
        <p:nvSpPr>
          <p:cNvPr id="53259" name="Rectangle 10"/>
          <p:cNvSpPr>
            <a:spLocks/>
          </p:cNvSpPr>
          <p:nvPr/>
        </p:nvSpPr>
        <p:spPr bwMode="auto">
          <a:xfrm>
            <a:off x="4859338" y="2159000"/>
            <a:ext cx="1257300" cy="406400"/>
          </a:xfrm>
          <a:prstGeom prst="rect">
            <a:avLst/>
          </a:prstGeom>
          <a:noFill/>
          <a:ln w="25400">
            <a:solidFill>
              <a:srgbClr val="4D4D4D"/>
            </a:solidFill>
            <a:round/>
            <a:headEnd/>
            <a:tailEnd/>
          </a:ln>
        </p:spPr>
        <p:txBody>
          <a:bodyPr lIns="63500" tIns="63500" rIns="63500" bIns="63500" anchor="ctr"/>
          <a:lstStyle/>
          <a:p>
            <a:pPr algn="l"/>
            <a:r>
              <a:rPr lang="en-US" altLang="ca-ES" sz="9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Insufficient weight loss / weight regain</a:t>
            </a:r>
          </a:p>
        </p:txBody>
      </p:sp>
      <p:sp>
        <p:nvSpPr>
          <p:cNvPr id="53260" name="Rectangle 11"/>
          <p:cNvSpPr>
            <a:spLocks/>
          </p:cNvSpPr>
          <p:nvPr/>
        </p:nvSpPr>
        <p:spPr bwMode="auto">
          <a:xfrm>
            <a:off x="2120900" y="2311400"/>
            <a:ext cx="495300" cy="279400"/>
          </a:xfrm>
          <a:prstGeom prst="rect">
            <a:avLst/>
          </a:prstGeom>
          <a:noFill/>
          <a:ln w="25400">
            <a:solidFill>
              <a:srgbClr val="343434"/>
            </a:solidFill>
            <a:round/>
            <a:headEnd/>
            <a:tailEnd/>
          </a:ln>
        </p:spPr>
        <p:txBody>
          <a:bodyPr wrap="none" lIns="63500" tIns="63500" rIns="63500" bIns="63500" anchor="ctr">
            <a:spAutoFit/>
          </a:bodyPr>
          <a:lstStyle/>
          <a:p>
            <a:pPr algn="l"/>
            <a:r>
              <a:rPr lang="en-US" altLang="ca-ES" sz="9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GERD</a:t>
            </a:r>
          </a:p>
        </p:txBody>
      </p:sp>
      <p:sp>
        <p:nvSpPr>
          <p:cNvPr id="53261" name="Line 12"/>
          <p:cNvSpPr>
            <a:spLocks noChangeShapeType="1"/>
          </p:cNvSpPr>
          <p:nvPr/>
        </p:nvSpPr>
        <p:spPr bwMode="auto">
          <a:xfrm flipH="1">
            <a:off x="4078288" y="2590800"/>
            <a:ext cx="919162" cy="450850"/>
          </a:xfrm>
          <a:prstGeom prst="line">
            <a:avLst/>
          </a:prstGeom>
          <a:noFill/>
          <a:ln w="12700">
            <a:solidFill>
              <a:srgbClr val="4A7EBB"/>
            </a:solidFill>
            <a:round/>
            <a:headEnd/>
            <a:tailEnd type="triangle" w="sm" len="sm"/>
          </a:ln>
        </p:spPr>
        <p:txBody>
          <a:bodyPr lIns="0" tIns="0" rIns="0" bIns="0"/>
          <a:lstStyle/>
          <a:p>
            <a:endParaRPr lang="ca-ES"/>
          </a:p>
        </p:txBody>
      </p:sp>
      <p:sp>
        <p:nvSpPr>
          <p:cNvPr id="53262" name="Rectangle 13"/>
          <p:cNvSpPr>
            <a:spLocks/>
          </p:cNvSpPr>
          <p:nvPr/>
        </p:nvSpPr>
        <p:spPr bwMode="auto">
          <a:xfrm>
            <a:off x="6659563" y="3022600"/>
            <a:ext cx="977900" cy="406400"/>
          </a:xfrm>
          <a:prstGeom prst="rect">
            <a:avLst/>
          </a:prstGeom>
          <a:noFill/>
          <a:ln w="25400">
            <a:solidFill>
              <a:srgbClr val="676767"/>
            </a:solidFill>
            <a:round/>
            <a:headEnd/>
            <a:tailEnd/>
          </a:ln>
        </p:spPr>
        <p:txBody>
          <a:bodyPr lIns="63500" tIns="63500" rIns="63500" bIns="63500" anchor="ctr"/>
          <a:lstStyle/>
          <a:p>
            <a:r>
              <a:rPr lang="en-US" altLang="ca-ES" sz="9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Maximum BMI </a:t>
            </a:r>
            <a:r>
              <a:rPr lang="en-US" altLang="ca-ES" sz="900" u="sng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&gt;</a:t>
            </a:r>
            <a:r>
              <a:rPr lang="en-US" altLang="ca-ES" sz="9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55 kg/m²</a:t>
            </a:r>
          </a:p>
        </p:txBody>
      </p:sp>
      <p:sp>
        <p:nvSpPr>
          <p:cNvPr id="53263" name="Line 14"/>
          <p:cNvSpPr>
            <a:spLocks noChangeShapeType="1"/>
          </p:cNvSpPr>
          <p:nvPr/>
        </p:nvSpPr>
        <p:spPr bwMode="auto">
          <a:xfrm>
            <a:off x="5853113" y="2590800"/>
            <a:ext cx="1016000" cy="431800"/>
          </a:xfrm>
          <a:prstGeom prst="line">
            <a:avLst/>
          </a:prstGeom>
          <a:noFill/>
          <a:ln w="12700">
            <a:solidFill>
              <a:srgbClr val="4A7EBB"/>
            </a:solidFill>
            <a:round/>
            <a:headEnd/>
            <a:tailEnd type="triangle" w="sm" len="sm"/>
          </a:ln>
        </p:spPr>
        <p:txBody>
          <a:bodyPr lIns="0" tIns="0" rIns="0" bIns="0"/>
          <a:lstStyle/>
          <a:p>
            <a:endParaRPr lang="ca-ES"/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auto">
          <a:xfrm>
            <a:off x="3529013" y="3527425"/>
            <a:ext cx="12700" cy="965200"/>
          </a:xfrm>
          <a:prstGeom prst="line">
            <a:avLst/>
          </a:prstGeom>
          <a:noFill/>
          <a:ln w="12700">
            <a:solidFill>
              <a:srgbClr val="4A7EBB"/>
            </a:solidFill>
            <a:round/>
            <a:headEnd/>
            <a:tailEnd type="triangle" w="sm" len="sm"/>
          </a:ln>
        </p:spPr>
        <p:txBody>
          <a:bodyPr lIns="0" tIns="0" rIns="0" bIns="0"/>
          <a:lstStyle/>
          <a:p>
            <a:endParaRPr lang="ca-ES"/>
          </a:p>
        </p:txBody>
      </p:sp>
      <p:sp>
        <p:nvSpPr>
          <p:cNvPr id="53265" name="Line 17"/>
          <p:cNvSpPr>
            <a:spLocks noChangeShapeType="1"/>
          </p:cNvSpPr>
          <p:nvPr/>
        </p:nvSpPr>
        <p:spPr bwMode="auto">
          <a:xfrm>
            <a:off x="7148513" y="3441700"/>
            <a:ext cx="20637" cy="1060450"/>
          </a:xfrm>
          <a:prstGeom prst="line">
            <a:avLst/>
          </a:prstGeom>
          <a:noFill/>
          <a:ln w="12700">
            <a:solidFill>
              <a:srgbClr val="4A7EBB"/>
            </a:solidFill>
            <a:round/>
            <a:headEnd/>
            <a:tailEnd type="triangle" w="sm" len="sm"/>
          </a:ln>
        </p:spPr>
        <p:txBody>
          <a:bodyPr lIns="0" tIns="0" rIns="0" bIns="0"/>
          <a:lstStyle/>
          <a:p>
            <a:endParaRPr lang="ca-ES"/>
          </a:p>
        </p:txBody>
      </p:sp>
      <p:sp>
        <p:nvSpPr>
          <p:cNvPr id="53266" name="Rectangle 23"/>
          <p:cNvSpPr>
            <a:spLocks/>
          </p:cNvSpPr>
          <p:nvPr/>
        </p:nvSpPr>
        <p:spPr bwMode="auto">
          <a:xfrm>
            <a:off x="2389188" y="444500"/>
            <a:ext cx="3606800" cy="2794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0" tIns="0" rIns="0" bIns="0"/>
          <a:lstStyle/>
          <a:p>
            <a:r>
              <a:rPr lang="en-US" altLang="ca-ES" sz="1400">
                <a:solidFill>
                  <a:srgbClr val="953734"/>
                </a:solidFill>
                <a:latin typeface="Arial" charset="0"/>
                <a:cs typeface="Arial" charset="0"/>
                <a:sym typeface="Arial" charset="0"/>
              </a:rPr>
              <a:t>REVISIONAL SURGERY INDICATION</a:t>
            </a:r>
          </a:p>
        </p:txBody>
      </p:sp>
      <p:pic>
        <p:nvPicPr>
          <p:cNvPr id="53267" name="Picture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2338" y="3435350"/>
            <a:ext cx="1617662" cy="317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53268" name="Rectangle 13"/>
          <p:cNvSpPr>
            <a:spLocks/>
          </p:cNvSpPr>
          <p:nvPr/>
        </p:nvSpPr>
        <p:spPr bwMode="auto">
          <a:xfrm>
            <a:off x="5080000" y="3016250"/>
            <a:ext cx="977900" cy="406400"/>
          </a:xfrm>
          <a:prstGeom prst="rect">
            <a:avLst/>
          </a:prstGeom>
          <a:noFill/>
          <a:ln w="25400">
            <a:solidFill>
              <a:srgbClr val="676767"/>
            </a:solidFill>
            <a:round/>
            <a:headEnd/>
            <a:tailEnd/>
          </a:ln>
        </p:spPr>
        <p:txBody>
          <a:bodyPr lIns="63500" tIns="63500" rIns="63500" bIns="63500" anchor="ctr"/>
          <a:lstStyle/>
          <a:p>
            <a:r>
              <a:rPr lang="en-US" altLang="ca-ES" sz="9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BMI 50-55 kg/m²</a:t>
            </a:r>
          </a:p>
        </p:txBody>
      </p:sp>
      <p:sp>
        <p:nvSpPr>
          <p:cNvPr id="53269" name="Line 16"/>
          <p:cNvSpPr>
            <a:spLocks noChangeShapeType="1"/>
          </p:cNvSpPr>
          <p:nvPr/>
        </p:nvSpPr>
        <p:spPr bwMode="auto">
          <a:xfrm>
            <a:off x="5487988" y="2562225"/>
            <a:ext cx="0" cy="454025"/>
          </a:xfrm>
          <a:prstGeom prst="line">
            <a:avLst/>
          </a:prstGeom>
          <a:noFill/>
          <a:ln w="12700">
            <a:solidFill>
              <a:srgbClr val="4A7EBB"/>
            </a:solidFill>
            <a:round/>
            <a:headEnd/>
            <a:tailEnd type="triangle" w="sm" len="sm"/>
          </a:ln>
        </p:spPr>
        <p:txBody>
          <a:bodyPr lIns="0" tIns="0" rIns="0" bIns="0"/>
          <a:lstStyle/>
          <a:p>
            <a:endParaRPr lang="ca-ES"/>
          </a:p>
        </p:txBody>
      </p:sp>
      <p:sp>
        <p:nvSpPr>
          <p:cNvPr id="53270" name="Rectangle 15"/>
          <p:cNvSpPr>
            <a:spLocks/>
          </p:cNvSpPr>
          <p:nvPr/>
        </p:nvSpPr>
        <p:spPr bwMode="auto">
          <a:xfrm>
            <a:off x="4078288" y="3806824"/>
            <a:ext cx="1357808" cy="558279"/>
          </a:xfrm>
          <a:prstGeom prst="rect">
            <a:avLst/>
          </a:prstGeom>
          <a:noFill/>
          <a:ln w="25400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 lIns="63500" tIns="63500" rIns="63500" bIns="63500" anchor="ctr"/>
          <a:lstStyle/>
          <a:p>
            <a:r>
              <a:rPr lang="en-US" altLang="ca-ES" sz="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&lt; 1 year after Sleeve</a:t>
            </a:r>
          </a:p>
          <a:p>
            <a:r>
              <a:rPr lang="en-US" altLang="ca-ES" sz="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&lt; 50 years old</a:t>
            </a:r>
          </a:p>
          <a:p>
            <a:r>
              <a:rPr lang="en-US" altLang="ca-ES" sz="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Non- diabetic</a:t>
            </a:r>
          </a:p>
          <a:p>
            <a:r>
              <a:rPr lang="en-US" altLang="ca-ES" sz="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Poor compliance</a:t>
            </a:r>
          </a:p>
        </p:txBody>
      </p:sp>
      <p:sp>
        <p:nvSpPr>
          <p:cNvPr id="53271" name="Rectangle 15"/>
          <p:cNvSpPr>
            <a:spLocks/>
          </p:cNvSpPr>
          <p:nvPr/>
        </p:nvSpPr>
        <p:spPr bwMode="auto">
          <a:xfrm>
            <a:off x="5737225" y="3787775"/>
            <a:ext cx="1211039" cy="577329"/>
          </a:xfrm>
          <a:prstGeom prst="rect">
            <a:avLst/>
          </a:prstGeom>
          <a:noFill/>
          <a:ln w="25400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 lIns="63500" tIns="63500" rIns="63500" bIns="63500" anchor="ctr"/>
          <a:lstStyle/>
          <a:p>
            <a:r>
              <a:rPr lang="en-US" altLang="ca-ES" sz="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&gt; 1 year after Sleeve</a:t>
            </a:r>
          </a:p>
          <a:p>
            <a:r>
              <a:rPr lang="en-US" altLang="ca-ES" sz="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&gt; 50 years old</a:t>
            </a:r>
          </a:p>
          <a:p>
            <a:r>
              <a:rPr lang="en-US" altLang="ca-ES" sz="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Diabetic</a:t>
            </a:r>
          </a:p>
          <a:p>
            <a:r>
              <a:rPr lang="en-US" altLang="ca-ES" sz="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Good compliance</a:t>
            </a:r>
          </a:p>
        </p:txBody>
      </p:sp>
      <p:pic>
        <p:nvPicPr>
          <p:cNvPr id="3" name="Picture 7" descr="Logotipos | Hospital Clínic Barcelona">
            <a:extLst>
              <a:ext uri="{FF2B5EF4-FFF2-40B4-BE49-F238E27FC236}">
                <a16:creationId xmlns:a16="http://schemas.microsoft.com/office/drawing/2014/main" id="{A68F0122-BC32-A936-F1AF-E38DCEFF7F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479" t="4673" r="412" b="8411"/>
          <a:stretch/>
        </p:blipFill>
        <p:spPr>
          <a:xfrm>
            <a:off x="132681" y="168307"/>
            <a:ext cx="2255757" cy="796630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14F5E231-8378-669F-17A4-EEBC5C2E1D62}"/>
              </a:ext>
            </a:extLst>
          </p:cNvPr>
          <p:cNvSpPr>
            <a:spLocks/>
          </p:cNvSpPr>
          <p:nvPr/>
        </p:nvSpPr>
        <p:spPr bwMode="auto">
          <a:xfrm>
            <a:off x="3268663" y="4470981"/>
            <a:ext cx="512961" cy="405239"/>
          </a:xfrm>
          <a:prstGeom prst="rect">
            <a:avLst/>
          </a:prstGeom>
          <a:noFill/>
          <a:ln w="25400">
            <a:solidFill>
              <a:srgbClr val="7030A0"/>
            </a:solidFill>
            <a:round/>
            <a:headEnd/>
            <a:tailEnd/>
          </a:ln>
        </p:spPr>
        <p:txBody>
          <a:bodyPr wrap="none" lIns="63500" tIns="63500" rIns="63500" bIns="63500" anchor="ctr">
            <a:spAutoFit/>
          </a:bodyPr>
          <a:lstStyle/>
          <a:p>
            <a:pPr algn="l"/>
            <a:r>
              <a:rPr lang="en-US" altLang="ca-ES" sz="900" dirty="0">
                <a:solidFill>
                  <a:schemeClr val="tx1"/>
                </a:solidFill>
                <a:latin typeface="Arial"/>
                <a:cs typeface="Arial"/>
                <a:sym typeface="Arial" charset="0"/>
              </a:rPr>
              <a:t>SADI-S</a:t>
            </a:r>
          </a:p>
          <a:p>
            <a:pPr algn="l"/>
            <a:r>
              <a:rPr lang="en-US" altLang="ca-ES" sz="900" dirty="0">
                <a:solidFill>
                  <a:schemeClr val="tx1"/>
                </a:solidFill>
                <a:latin typeface="Arial"/>
                <a:cs typeface="Arial"/>
              </a:rPr>
              <a:t>300 cm</a:t>
            </a:r>
            <a:endParaRPr lang="en-US" altLang="ca-ES" sz="9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9DECBA2-DD21-BB21-67EE-5CD6CFC3073D}"/>
              </a:ext>
            </a:extLst>
          </p:cNvPr>
          <p:cNvSpPr>
            <a:spLocks/>
          </p:cNvSpPr>
          <p:nvPr/>
        </p:nvSpPr>
        <p:spPr bwMode="auto">
          <a:xfrm>
            <a:off x="6684963" y="4470981"/>
            <a:ext cx="1083630" cy="405239"/>
          </a:xfrm>
          <a:prstGeom prst="rect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lIns="63500" tIns="63500" rIns="63500" bIns="63500" anchor="ctr">
            <a:spAutoFit/>
          </a:bodyPr>
          <a:lstStyle/>
          <a:p>
            <a:pPr algn="l"/>
            <a:r>
              <a:rPr lang="en-US" altLang="ca-ES" sz="900" dirty="0">
                <a:solidFill>
                  <a:schemeClr val="tx1"/>
                </a:solidFill>
                <a:latin typeface="Arial"/>
                <a:cs typeface="Arial"/>
                <a:sym typeface="Arial" charset="0"/>
              </a:rPr>
              <a:t>Duodenal Switch 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altLang="ca-ES" sz="900" dirty="0">
                <a:solidFill>
                  <a:schemeClr val="tx1"/>
                </a:solidFill>
                <a:latin typeface="Arial"/>
                <a:cs typeface="Arial"/>
              </a:rPr>
              <a:t>Or SADI-S 250 cm</a:t>
            </a:r>
            <a:endParaRPr lang="en-US" altLang="ca-ES" sz="9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/>
          </p:cNvSpPr>
          <p:nvPr/>
        </p:nvSpPr>
        <p:spPr bwMode="auto">
          <a:xfrm>
            <a:off x="3135313" y="3044825"/>
            <a:ext cx="977900" cy="406400"/>
          </a:xfrm>
          <a:prstGeom prst="rect">
            <a:avLst/>
          </a:prstGeom>
          <a:noFill/>
          <a:ln w="25400">
            <a:solidFill>
              <a:srgbClr val="676767"/>
            </a:solidFill>
            <a:round/>
            <a:headEnd/>
            <a:tailEnd/>
          </a:ln>
        </p:spPr>
        <p:txBody>
          <a:bodyPr lIns="63500" tIns="63500" rIns="63500" bIns="63500" anchor="ctr"/>
          <a:lstStyle/>
          <a:p>
            <a:r>
              <a:rPr lang="en-US" altLang="ca-ES" sz="9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Maximum BMI &lt; 50 kg/m²</a:t>
            </a:r>
          </a:p>
        </p:txBody>
      </p:sp>
      <p:sp>
        <p:nvSpPr>
          <p:cNvPr id="54275" name="Rectangle 2"/>
          <p:cNvSpPr>
            <a:spLocks/>
          </p:cNvSpPr>
          <p:nvPr/>
        </p:nvSpPr>
        <p:spPr bwMode="auto">
          <a:xfrm>
            <a:off x="3624263" y="1222375"/>
            <a:ext cx="1346200" cy="279400"/>
          </a:xfrm>
          <a:prstGeom prst="rect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lIns="63500" tIns="63500" rIns="63500" bIns="63500" anchor="ctr"/>
          <a:lstStyle/>
          <a:p>
            <a:r>
              <a:rPr lang="en-US" altLang="ca-ES" sz="9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Sleeve Gastrectomy</a:t>
            </a:r>
          </a:p>
        </p:txBody>
      </p:sp>
      <p:sp>
        <p:nvSpPr>
          <p:cNvPr id="54276" name="Rectangle 3"/>
          <p:cNvSpPr>
            <a:spLocks/>
          </p:cNvSpPr>
          <p:nvPr/>
        </p:nvSpPr>
        <p:spPr bwMode="auto">
          <a:xfrm>
            <a:off x="1905000" y="4605338"/>
            <a:ext cx="933450" cy="279400"/>
          </a:xfrm>
          <a:prstGeom prst="rect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</p:spPr>
        <p:txBody>
          <a:bodyPr wrap="none" lIns="63500" tIns="63500" rIns="63500" bIns="63500" anchor="ctr">
            <a:spAutoFit/>
          </a:bodyPr>
          <a:lstStyle/>
          <a:p>
            <a:pPr algn="l"/>
            <a:r>
              <a:rPr lang="en-US" altLang="ca-ES" sz="9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Gastric Bypass</a:t>
            </a:r>
          </a:p>
        </p:txBody>
      </p:sp>
      <p:sp>
        <p:nvSpPr>
          <p:cNvPr id="54279" name="Line 6"/>
          <p:cNvSpPr>
            <a:spLocks noChangeShapeType="1"/>
          </p:cNvSpPr>
          <p:nvPr/>
        </p:nvSpPr>
        <p:spPr bwMode="auto">
          <a:xfrm flipH="1">
            <a:off x="2400300" y="1574800"/>
            <a:ext cx="1371600" cy="658813"/>
          </a:xfrm>
          <a:prstGeom prst="line">
            <a:avLst/>
          </a:prstGeom>
          <a:noFill/>
          <a:ln w="12700">
            <a:solidFill>
              <a:srgbClr val="4A7EBB"/>
            </a:solidFill>
            <a:round/>
            <a:headEnd/>
            <a:tailEnd type="triangle" w="sm" len="sm"/>
          </a:ln>
        </p:spPr>
        <p:txBody>
          <a:bodyPr lIns="0" tIns="0" rIns="0" bIns="0"/>
          <a:lstStyle/>
          <a:p>
            <a:endParaRPr lang="ca-ES"/>
          </a:p>
        </p:txBody>
      </p:sp>
      <p:sp>
        <p:nvSpPr>
          <p:cNvPr id="54281" name="Line 8"/>
          <p:cNvSpPr>
            <a:spLocks noChangeShapeType="1"/>
          </p:cNvSpPr>
          <p:nvPr/>
        </p:nvSpPr>
        <p:spPr bwMode="auto">
          <a:xfrm flipH="1">
            <a:off x="2336800" y="2654300"/>
            <a:ext cx="23813" cy="1879600"/>
          </a:xfrm>
          <a:prstGeom prst="line">
            <a:avLst/>
          </a:prstGeom>
          <a:noFill/>
          <a:ln w="12700">
            <a:solidFill>
              <a:srgbClr val="4A7EBB"/>
            </a:solidFill>
            <a:round/>
            <a:headEnd/>
            <a:tailEnd type="triangle" w="sm" len="sm"/>
          </a:ln>
        </p:spPr>
        <p:txBody>
          <a:bodyPr lIns="0" tIns="0" rIns="0" bIns="0"/>
          <a:lstStyle/>
          <a:p>
            <a:endParaRPr lang="ca-ES"/>
          </a:p>
        </p:txBody>
      </p:sp>
      <p:sp>
        <p:nvSpPr>
          <p:cNvPr id="54282" name="Line 9"/>
          <p:cNvSpPr>
            <a:spLocks noChangeShapeType="1"/>
          </p:cNvSpPr>
          <p:nvPr/>
        </p:nvSpPr>
        <p:spPr bwMode="auto">
          <a:xfrm>
            <a:off x="4689475" y="1549400"/>
            <a:ext cx="798513" cy="609600"/>
          </a:xfrm>
          <a:prstGeom prst="line">
            <a:avLst/>
          </a:prstGeom>
          <a:noFill/>
          <a:ln w="12700">
            <a:solidFill>
              <a:srgbClr val="4A7EBB"/>
            </a:solidFill>
            <a:round/>
            <a:headEnd/>
            <a:tailEnd type="triangle" w="sm" len="sm"/>
          </a:ln>
        </p:spPr>
        <p:txBody>
          <a:bodyPr lIns="0" tIns="0" rIns="0" bIns="0"/>
          <a:lstStyle/>
          <a:p>
            <a:endParaRPr lang="ca-ES"/>
          </a:p>
        </p:txBody>
      </p:sp>
      <p:sp>
        <p:nvSpPr>
          <p:cNvPr id="54283" name="Rectangle 10"/>
          <p:cNvSpPr>
            <a:spLocks/>
          </p:cNvSpPr>
          <p:nvPr/>
        </p:nvSpPr>
        <p:spPr bwMode="auto">
          <a:xfrm>
            <a:off x="4859338" y="2159000"/>
            <a:ext cx="1257300" cy="406400"/>
          </a:xfrm>
          <a:prstGeom prst="rect">
            <a:avLst/>
          </a:prstGeom>
          <a:noFill/>
          <a:ln w="25400">
            <a:solidFill>
              <a:srgbClr val="4D4D4D"/>
            </a:solidFill>
            <a:round/>
            <a:headEnd/>
            <a:tailEnd/>
          </a:ln>
        </p:spPr>
        <p:txBody>
          <a:bodyPr lIns="63500" tIns="63500" rIns="63500" bIns="63500" anchor="ctr"/>
          <a:lstStyle/>
          <a:p>
            <a:pPr algn="l"/>
            <a:r>
              <a:rPr lang="en-US" altLang="ca-ES" sz="9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Insufficient weight loss / weight regain</a:t>
            </a:r>
          </a:p>
        </p:txBody>
      </p:sp>
      <p:sp>
        <p:nvSpPr>
          <p:cNvPr id="54284" name="Rectangle 11"/>
          <p:cNvSpPr>
            <a:spLocks/>
          </p:cNvSpPr>
          <p:nvPr/>
        </p:nvSpPr>
        <p:spPr bwMode="auto">
          <a:xfrm>
            <a:off x="2120900" y="2311400"/>
            <a:ext cx="495300" cy="279400"/>
          </a:xfrm>
          <a:prstGeom prst="rect">
            <a:avLst/>
          </a:prstGeom>
          <a:noFill/>
          <a:ln w="25400">
            <a:solidFill>
              <a:srgbClr val="343434"/>
            </a:solidFill>
            <a:round/>
            <a:headEnd/>
            <a:tailEnd/>
          </a:ln>
        </p:spPr>
        <p:txBody>
          <a:bodyPr wrap="none" lIns="63500" tIns="63500" rIns="63500" bIns="63500" anchor="ctr">
            <a:spAutoFit/>
          </a:bodyPr>
          <a:lstStyle/>
          <a:p>
            <a:pPr algn="l"/>
            <a:r>
              <a:rPr lang="en-US" altLang="ca-ES" sz="9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GERD</a:t>
            </a:r>
          </a:p>
        </p:txBody>
      </p:sp>
      <p:sp>
        <p:nvSpPr>
          <p:cNvPr id="54285" name="Line 12"/>
          <p:cNvSpPr>
            <a:spLocks noChangeShapeType="1"/>
          </p:cNvSpPr>
          <p:nvPr/>
        </p:nvSpPr>
        <p:spPr bwMode="auto">
          <a:xfrm flipH="1">
            <a:off x="4078288" y="2590800"/>
            <a:ext cx="919162" cy="450850"/>
          </a:xfrm>
          <a:prstGeom prst="line">
            <a:avLst/>
          </a:prstGeom>
          <a:noFill/>
          <a:ln w="12700">
            <a:solidFill>
              <a:srgbClr val="4A7EBB"/>
            </a:solidFill>
            <a:round/>
            <a:headEnd/>
            <a:tailEnd type="triangle" w="sm" len="sm"/>
          </a:ln>
        </p:spPr>
        <p:txBody>
          <a:bodyPr lIns="0" tIns="0" rIns="0" bIns="0"/>
          <a:lstStyle/>
          <a:p>
            <a:endParaRPr lang="ca-ES"/>
          </a:p>
        </p:txBody>
      </p:sp>
      <p:sp>
        <p:nvSpPr>
          <p:cNvPr id="54286" name="Rectangle 13"/>
          <p:cNvSpPr>
            <a:spLocks/>
          </p:cNvSpPr>
          <p:nvPr/>
        </p:nvSpPr>
        <p:spPr bwMode="auto">
          <a:xfrm>
            <a:off x="6659563" y="3022600"/>
            <a:ext cx="977900" cy="406400"/>
          </a:xfrm>
          <a:prstGeom prst="rect">
            <a:avLst/>
          </a:prstGeom>
          <a:noFill/>
          <a:ln w="25400">
            <a:solidFill>
              <a:srgbClr val="676767"/>
            </a:solidFill>
            <a:round/>
            <a:headEnd/>
            <a:tailEnd/>
          </a:ln>
        </p:spPr>
        <p:txBody>
          <a:bodyPr lIns="63500" tIns="63500" rIns="63500" bIns="63500" anchor="ctr"/>
          <a:lstStyle/>
          <a:p>
            <a:r>
              <a:rPr lang="en-US" altLang="ca-ES" sz="9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Maximum BMI </a:t>
            </a:r>
            <a:r>
              <a:rPr lang="en-US" altLang="ca-ES" sz="900" u="sng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&gt;</a:t>
            </a:r>
            <a:r>
              <a:rPr lang="en-US" altLang="ca-ES" sz="9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55 kg/m²</a:t>
            </a:r>
          </a:p>
        </p:txBody>
      </p:sp>
      <p:sp>
        <p:nvSpPr>
          <p:cNvPr id="54287" name="Line 14"/>
          <p:cNvSpPr>
            <a:spLocks noChangeShapeType="1"/>
          </p:cNvSpPr>
          <p:nvPr/>
        </p:nvSpPr>
        <p:spPr bwMode="auto">
          <a:xfrm>
            <a:off x="5853113" y="2590800"/>
            <a:ext cx="1016000" cy="431800"/>
          </a:xfrm>
          <a:prstGeom prst="line">
            <a:avLst/>
          </a:prstGeom>
          <a:noFill/>
          <a:ln w="12700">
            <a:solidFill>
              <a:srgbClr val="4A7EBB"/>
            </a:solidFill>
            <a:round/>
            <a:headEnd/>
            <a:tailEnd type="triangle" w="sm" len="sm"/>
          </a:ln>
        </p:spPr>
        <p:txBody>
          <a:bodyPr lIns="0" tIns="0" rIns="0" bIns="0"/>
          <a:lstStyle/>
          <a:p>
            <a:endParaRPr lang="ca-ES"/>
          </a:p>
        </p:txBody>
      </p:sp>
      <p:sp>
        <p:nvSpPr>
          <p:cNvPr id="54288" name="Rectangle 15"/>
          <p:cNvSpPr>
            <a:spLocks/>
          </p:cNvSpPr>
          <p:nvPr/>
        </p:nvSpPr>
        <p:spPr bwMode="auto">
          <a:xfrm>
            <a:off x="4800600" y="6021388"/>
            <a:ext cx="1257300" cy="406400"/>
          </a:xfrm>
          <a:prstGeom prst="rect">
            <a:avLst/>
          </a:prstGeom>
          <a:noFill/>
          <a:ln w="25400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 lIns="63500" tIns="63500" rIns="63500" bIns="63500" anchor="ctr"/>
          <a:lstStyle/>
          <a:p>
            <a:pPr algn="l"/>
            <a:r>
              <a:rPr lang="en-US" altLang="ca-ES" sz="9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Insufficient weight loss / weight regain</a:t>
            </a:r>
          </a:p>
        </p:txBody>
      </p:sp>
      <p:sp>
        <p:nvSpPr>
          <p:cNvPr id="54289" name="Line 16"/>
          <p:cNvSpPr>
            <a:spLocks noChangeShapeType="1"/>
          </p:cNvSpPr>
          <p:nvPr/>
        </p:nvSpPr>
        <p:spPr bwMode="auto">
          <a:xfrm>
            <a:off x="3529013" y="3527425"/>
            <a:ext cx="12700" cy="965200"/>
          </a:xfrm>
          <a:prstGeom prst="line">
            <a:avLst/>
          </a:prstGeom>
          <a:noFill/>
          <a:ln w="12700">
            <a:solidFill>
              <a:srgbClr val="4A7EBB"/>
            </a:solidFill>
            <a:round/>
            <a:headEnd/>
            <a:tailEnd type="triangle" w="sm" len="sm"/>
          </a:ln>
        </p:spPr>
        <p:txBody>
          <a:bodyPr lIns="0" tIns="0" rIns="0" bIns="0"/>
          <a:lstStyle/>
          <a:p>
            <a:endParaRPr lang="ca-ES"/>
          </a:p>
        </p:txBody>
      </p:sp>
      <p:sp>
        <p:nvSpPr>
          <p:cNvPr id="54290" name="Line 17"/>
          <p:cNvSpPr>
            <a:spLocks noChangeShapeType="1"/>
          </p:cNvSpPr>
          <p:nvPr/>
        </p:nvSpPr>
        <p:spPr bwMode="auto">
          <a:xfrm>
            <a:off x="7148513" y="3441700"/>
            <a:ext cx="20637" cy="1060450"/>
          </a:xfrm>
          <a:prstGeom prst="line">
            <a:avLst/>
          </a:prstGeom>
          <a:noFill/>
          <a:ln w="12700">
            <a:solidFill>
              <a:srgbClr val="4A7EBB"/>
            </a:solidFill>
            <a:round/>
            <a:headEnd/>
            <a:tailEnd type="triangle" w="sm" len="sm"/>
          </a:ln>
        </p:spPr>
        <p:txBody>
          <a:bodyPr lIns="0" tIns="0" rIns="0" bIns="0"/>
          <a:lstStyle/>
          <a:p>
            <a:endParaRPr lang="ca-ES"/>
          </a:p>
        </p:txBody>
      </p:sp>
      <p:sp>
        <p:nvSpPr>
          <p:cNvPr id="54291" name="Rectangle 18"/>
          <p:cNvSpPr>
            <a:spLocks/>
          </p:cNvSpPr>
          <p:nvPr/>
        </p:nvSpPr>
        <p:spPr bwMode="auto">
          <a:xfrm>
            <a:off x="5029200" y="5516563"/>
            <a:ext cx="787400" cy="279400"/>
          </a:xfrm>
          <a:prstGeom prst="rect">
            <a:avLst/>
          </a:prstGeom>
          <a:noFill/>
          <a:ln w="25400">
            <a:solidFill>
              <a:srgbClr val="343434"/>
            </a:solidFill>
            <a:round/>
            <a:headEnd/>
            <a:tailEnd/>
          </a:ln>
        </p:spPr>
        <p:txBody>
          <a:bodyPr wrap="none" lIns="63500" tIns="63500" rIns="63500" bIns="63500" anchor="ctr">
            <a:spAutoFit/>
          </a:bodyPr>
          <a:lstStyle/>
          <a:p>
            <a:pPr algn="l"/>
            <a:r>
              <a:rPr lang="en-US" altLang="ca-ES" sz="9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Biliary reflux</a:t>
            </a:r>
          </a:p>
        </p:txBody>
      </p:sp>
      <p:sp>
        <p:nvSpPr>
          <p:cNvPr id="54292" name="Line 19"/>
          <p:cNvSpPr>
            <a:spLocks noChangeShapeType="1"/>
          </p:cNvSpPr>
          <p:nvPr/>
        </p:nvSpPr>
        <p:spPr bwMode="auto">
          <a:xfrm>
            <a:off x="3624263" y="4851400"/>
            <a:ext cx="1404937" cy="749300"/>
          </a:xfrm>
          <a:prstGeom prst="line">
            <a:avLst/>
          </a:prstGeom>
          <a:noFill/>
          <a:ln w="12700">
            <a:solidFill>
              <a:srgbClr val="4A7EBB"/>
            </a:solidFill>
            <a:round/>
            <a:headEnd/>
            <a:tailEnd type="triangle" w="sm" len="sm"/>
          </a:ln>
        </p:spPr>
        <p:txBody>
          <a:bodyPr lIns="0" tIns="0" rIns="0" bIns="0"/>
          <a:lstStyle/>
          <a:p>
            <a:endParaRPr lang="ca-ES"/>
          </a:p>
        </p:txBody>
      </p:sp>
      <p:sp>
        <p:nvSpPr>
          <p:cNvPr id="54293" name="Line 20"/>
          <p:cNvSpPr>
            <a:spLocks noChangeShapeType="1"/>
          </p:cNvSpPr>
          <p:nvPr/>
        </p:nvSpPr>
        <p:spPr bwMode="auto">
          <a:xfrm rot="10800000" flipH="1">
            <a:off x="5816600" y="4813300"/>
            <a:ext cx="1144588" cy="787400"/>
          </a:xfrm>
          <a:prstGeom prst="line">
            <a:avLst/>
          </a:prstGeom>
          <a:noFill/>
          <a:ln w="12700">
            <a:solidFill>
              <a:srgbClr val="4A7EBB"/>
            </a:solidFill>
            <a:round/>
            <a:headEnd/>
            <a:tailEnd type="triangle" w="sm" len="sm"/>
          </a:ln>
        </p:spPr>
        <p:txBody>
          <a:bodyPr lIns="0" tIns="0" rIns="0" bIns="0"/>
          <a:lstStyle/>
          <a:p>
            <a:endParaRPr lang="ca-ES"/>
          </a:p>
        </p:txBody>
      </p:sp>
      <p:sp>
        <p:nvSpPr>
          <p:cNvPr id="54294" name="Line 21"/>
          <p:cNvSpPr>
            <a:spLocks noChangeShapeType="1"/>
          </p:cNvSpPr>
          <p:nvPr/>
        </p:nvSpPr>
        <p:spPr bwMode="auto">
          <a:xfrm>
            <a:off x="3514725" y="4843463"/>
            <a:ext cx="1217613" cy="1249362"/>
          </a:xfrm>
          <a:prstGeom prst="line">
            <a:avLst/>
          </a:prstGeom>
          <a:noFill/>
          <a:ln w="12700">
            <a:solidFill>
              <a:srgbClr val="4A7EBB"/>
            </a:solidFill>
            <a:prstDash val="sysDot"/>
            <a:round/>
            <a:headEnd/>
            <a:tailEnd type="triangle" w="sm" len="sm"/>
          </a:ln>
        </p:spPr>
        <p:txBody>
          <a:bodyPr lIns="0" tIns="0" rIns="0" bIns="0"/>
          <a:lstStyle/>
          <a:p>
            <a:endParaRPr lang="ca-ES"/>
          </a:p>
        </p:txBody>
      </p:sp>
      <p:sp>
        <p:nvSpPr>
          <p:cNvPr id="54295" name="Line 22"/>
          <p:cNvSpPr>
            <a:spLocks noChangeShapeType="1"/>
          </p:cNvSpPr>
          <p:nvPr/>
        </p:nvSpPr>
        <p:spPr bwMode="auto">
          <a:xfrm rot="10800000" flipH="1">
            <a:off x="6116638" y="4806950"/>
            <a:ext cx="1098550" cy="1257300"/>
          </a:xfrm>
          <a:prstGeom prst="line">
            <a:avLst/>
          </a:prstGeom>
          <a:noFill/>
          <a:ln w="12700">
            <a:solidFill>
              <a:srgbClr val="4A7EBB"/>
            </a:solidFill>
            <a:prstDash val="sysDot"/>
            <a:round/>
            <a:headEnd/>
            <a:tailEnd type="triangle" w="sm" len="sm"/>
          </a:ln>
        </p:spPr>
        <p:txBody>
          <a:bodyPr lIns="0" tIns="0" rIns="0" bIns="0"/>
          <a:lstStyle/>
          <a:p>
            <a:endParaRPr lang="ca-ES"/>
          </a:p>
        </p:txBody>
      </p:sp>
      <p:sp>
        <p:nvSpPr>
          <p:cNvPr id="54296" name="Rectangle 23"/>
          <p:cNvSpPr>
            <a:spLocks/>
          </p:cNvSpPr>
          <p:nvPr/>
        </p:nvSpPr>
        <p:spPr bwMode="auto">
          <a:xfrm>
            <a:off x="2389188" y="444500"/>
            <a:ext cx="3606800" cy="2794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0" tIns="0" rIns="0" bIns="0"/>
          <a:lstStyle/>
          <a:p>
            <a:r>
              <a:rPr lang="en-US" altLang="ca-ES" sz="1400">
                <a:solidFill>
                  <a:srgbClr val="953734"/>
                </a:solidFill>
                <a:latin typeface="Arial" charset="0"/>
                <a:cs typeface="Arial" charset="0"/>
                <a:sym typeface="Arial" charset="0"/>
              </a:rPr>
              <a:t>REVISIONAL SURGERY INDICATION</a:t>
            </a:r>
          </a:p>
        </p:txBody>
      </p:sp>
      <p:pic>
        <p:nvPicPr>
          <p:cNvPr id="54299" name="Picture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2338" y="3435350"/>
            <a:ext cx="1617662" cy="317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54300" name="Rectangle 13"/>
          <p:cNvSpPr>
            <a:spLocks/>
          </p:cNvSpPr>
          <p:nvPr/>
        </p:nvSpPr>
        <p:spPr bwMode="auto">
          <a:xfrm>
            <a:off x="5080000" y="3016250"/>
            <a:ext cx="977900" cy="406400"/>
          </a:xfrm>
          <a:prstGeom prst="rect">
            <a:avLst/>
          </a:prstGeom>
          <a:noFill/>
          <a:ln w="25400">
            <a:solidFill>
              <a:srgbClr val="676767"/>
            </a:solidFill>
            <a:round/>
            <a:headEnd/>
            <a:tailEnd/>
          </a:ln>
        </p:spPr>
        <p:txBody>
          <a:bodyPr lIns="63500" tIns="63500" rIns="63500" bIns="63500" anchor="ctr"/>
          <a:lstStyle/>
          <a:p>
            <a:r>
              <a:rPr lang="en-US" altLang="ca-ES" sz="9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BMI 50-55 kg/m²</a:t>
            </a:r>
          </a:p>
        </p:txBody>
      </p:sp>
      <p:sp>
        <p:nvSpPr>
          <p:cNvPr id="54301" name="Line 16"/>
          <p:cNvSpPr>
            <a:spLocks noChangeShapeType="1"/>
          </p:cNvSpPr>
          <p:nvPr/>
        </p:nvSpPr>
        <p:spPr bwMode="auto">
          <a:xfrm>
            <a:off x="5487988" y="2562225"/>
            <a:ext cx="0" cy="454025"/>
          </a:xfrm>
          <a:prstGeom prst="line">
            <a:avLst/>
          </a:prstGeom>
          <a:noFill/>
          <a:ln w="12700">
            <a:solidFill>
              <a:srgbClr val="4A7EBB"/>
            </a:solidFill>
            <a:round/>
            <a:headEnd/>
            <a:tailEnd type="triangle" w="sm" len="sm"/>
          </a:ln>
        </p:spPr>
        <p:txBody>
          <a:bodyPr lIns="0" tIns="0" rIns="0" bIns="0"/>
          <a:lstStyle/>
          <a:p>
            <a:endParaRPr lang="ca-ES"/>
          </a:p>
        </p:txBody>
      </p:sp>
      <p:sp>
        <p:nvSpPr>
          <p:cNvPr id="30" name="Rectangle 15"/>
          <p:cNvSpPr>
            <a:spLocks/>
          </p:cNvSpPr>
          <p:nvPr/>
        </p:nvSpPr>
        <p:spPr bwMode="auto">
          <a:xfrm>
            <a:off x="4078288" y="3806824"/>
            <a:ext cx="1357808" cy="558279"/>
          </a:xfrm>
          <a:prstGeom prst="rect">
            <a:avLst/>
          </a:prstGeom>
          <a:noFill/>
          <a:ln w="25400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 lIns="63500" tIns="63500" rIns="63500" bIns="63500" anchor="ctr"/>
          <a:lstStyle/>
          <a:p>
            <a:r>
              <a:rPr lang="en-US" altLang="ca-ES" sz="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&lt; 1 year after Sleeve</a:t>
            </a:r>
          </a:p>
          <a:p>
            <a:r>
              <a:rPr lang="en-US" altLang="ca-ES" sz="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&lt; 50 years old</a:t>
            </a:r>
          </a:p>
          <a:p>
            <a:r>
              <a:rPr lang="en-US" altLang="ca-ES" sz="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Non- diabetic</a:t>
            </a:r>
          </a:p>
          <a:p>
            <a:r>
              <a:rPr lang="en-US" altLang="ca-ES" sz="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Poor compliance</a:t>
            </a:r>
          </a:p>
        </p:txBody>
      </p:sp>
      <p:sp>
        <p:nvSpPr>
          <p:cNvPr id="31" name="Rectangle 15"/>
          <p:cNvSpPr>
            <a:spLocks/>
          </p:cNvSpPr>
          <p:nvPr/>
        </p:nvSpPr>
        <p:spPr bwMode="auto">
          <a:xfrm>
            <a:off x="5737225" y="3787775"/>
            <a:ext cx="1211039" cy="577329"/>
          </a:xfrm>
          <a:prstGeom prst="rect">
            <a:avLst/>
          </a:prstGeom>
          <a:noFill/>
          <a:ln w="25400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 lIns="63500" tIns="63500" rIns="63500" bIns="63500" anchor="ctr"/>
          <a:lstStyle/>
          <a:p>
            <a:r>
              <a:rPr lang="en-US" altLang="ca-ES" sz="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&gt; 1 year after Sleeve</a:t>
            </a:r>
          </a:p>
          <a:p>
            <a:r>
              <a:rPr lang="en-US" altLang="ca-ES" sz="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&gt; 50 years old</a:t>
            </a:r>
          </a:p>
          <a:p>
            <a:r>
              <a:rPr lang="en-US" altLang="ca-ES" sz="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Diabetic</a:t>
            </a:r>
          </a:p>
          <a:p>
            <a:r>
              <a:rPr lang="en-US" altLang="ca-ES" sz="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Good compliance</a:t>
            </a:r>
          </a:p>
        </p:txBody>
      </p:sp>
      <p:pic>
        <p:nvPicPr>
          <p:cNvPr id="3" name="Picture 7" descr="Logotipos | Hospital Clínic Barcelona">
            <a:extLst>
              <a:ext uri="{FF2B5EF4-FFF2-40B4-BE49-F238E27FC236}">
                <a16:creationId xmlns:a16="http://schemas.microsoft.com/office/drawing/2014/main" id="{C6BF95D8-B487-9AE8-ABE4-8612B4D8FD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479" t="4673" r="412" b="8411"/>
          <a:stretch/>
        </p:blipFill>
        <p:spPr>
          <a:xfrm>
            <a:off x="132681" y="168307"/>
            <a:ext cx="2255757" cy="796630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F5F7EAFA-81CB-5815-CF21-E93BF48DB9DE}"/>
              </a:ext>
            </a:extLst>
          </p:cNvPr>
          <p:cNvSpPr>
            <a:spLocks/>
          </p:cNvSpPr>
          <p:nvPr/>
        </p:nvSpPr>
        <p:spPr bwMode="auto">
          <a:xfrm>
            <a:off x="3268663" y="4470981"/>
            <a:ext cx="512961" cy="405239"/>
          </a:xfrm>
          <a:prstGeom prst="rect">
            <a:avLst/>
          </a:prstGeom>
          <a:noFill/>
          <a:ln w="25400">
            <a:solidFill>
              <a:srgbClr val="7030A0"/>
            </a:solidFill>
            <a:round/>
            <a:headEnd/>
            <a:tailEnd/>
          </a:ln>
        </p:spPr>
        <p:txBody>
          <a:bodyPr wrap="none" lIns="63500" tIns="63500" rIns="63500" bIns="63500" anchor="ctr">
            <a:spAutoFit/>
          </a:bodyPr>
          <a:lstStyle/>
          <a:p>
            <a:pPr algn="l"/>
            <a:r>
              <a:rPr lang="en-US" altLang="ca-ES" sz="900" dirty="0">
                <a:solidFill>
                  <a:schemeClr val="tx1"/>
                </a:solidFill>
                <a:latin typeface="Arial"/>
                <a:cs typeface="Arial"/>
                <a:sym typeface="Arial" charset="0"/>
              </a:rPr>
              <a:t>SADI-S</a:t>
            </a:r>
          </a:p>
          <a:p>
            <a:pPr algn="l"/>
            <a:r>
              <a:rPr lang="en-US" altLang="ca-ES" sz="900" dirty="0">
                <a:solidFill>
                  <a:schemeClr val="tx1"/>
                </a:solidFill>
                <a:latin typeface="Arial"/>
                <a:cs typeface="Arial"/>
              </a:rPr>
              <a:t>300 cm</a:t>
            </a:r>
            <a:endParaRPr lang="en-US" altLang="ca-ES" sz="9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5B2AFD-E7E0-2BE3-5554-EC158CDC8036}"/>
              </a:ext>
            </a:extLst>
          </p:cNvPr>
          <p:cNvSpPr>
            <a:spLocks/>
          </p:cNvSpPr>
          <p:nvPr/>
        </p:nvSpPr>
        <p:spPr bwMode="auto">
          <a:xfrm>
            <a:off x="6684963" y="4470981"/>
            <a:ext cx="1083630" cy="405239"/>
          </a:xfrm>
          <a:prstGeom prst="rect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lIns="63500" tIns="63500" rIns="63500" bIns="63500" anchor="ctr">
            <a:spAutoFit/>
          </a:bodyPr>
          <a:lstStyle/>
          <a:p>
            <a:pPr algn="l"/>
            <a:r>
              <a:rPr lang="en-US" altLang="ca-ES" sz="900" dirty="0">
                <a:solidFill>
                  <a:schemeClr val="tx1"/>
                </a:solidFill>
                <a:latin typeface="Arial"/>
                <a:cs typeface="Arial"/>
                <a:sym typeface="Arial" charset="0"/>
              </a:rPr>
              <a:t>Duodenal Switch 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altLang="ca-ES" sz="900" dirty="0">
                <a:solidFill>
                  <a:schemeClr val="tx1"/>
                </a:solidFill>
                <a:latin typeface="Arial"/>
                <a:cs typeface="Arial"/>
              </a:rPr>
              <a:t>Or SADI-S 250 cm</a:t>
            </a:r>
            <a:endParaRPr lang="en-US" altLang="ca-ES" sz="9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323E5-3D4E-9258-9EB2-1B2265733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>
            <a:extLst>
              <a:ext uri="{FF2B5EF4-FFF2-40B4-BE49-F238E27FC236}">
                <a16:creationId xmlns:a16="http://schemas.microsoft.com/office/drawing/2014/main" id="{5DB56FB9-B638-5003-ED86-ABCA2A76524E}"/>
              </a:ext>
            </a:extLst>
          </p:cNvPr>
          <p:cNvSpPr>
            <a:spLocks/>
          </p:cNvSpPr>
          <p:nvPr/>
        </p:nvSpPr>
        <p:spPr bwMode="auto">
          <a:xfrm>
            <a:off x="3397237" y="5064421"/>
            <a:ext cx="2705100" cy="51435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28575" tIns="28575" rIns="28575" bIns="28575" anchor="t"/>
          <a:lstStyle/>
          <a:p>
            <a:pPr algn="ctr"/>
            <a:r>
              <a:rPr lang="en-US" altLang="ca-ES" sz="1200" dirty="0">
                <a:solidFill>
                  <a:schemeClr val="accent6">
                    <a:lumMod val="76000"/>
                  </a:schemeClr>
                </a:solidFill>
                <a:latin typeface="Arial"/>
                <a:cs typeface="Arial"/>
                <a:sym typeface="Arial" charset="0"/>
              </a:rPr>
              <a:t>Javier Osorio, MD, PhD</a:t>
            </a:r>
            <a:endParaRPr lang="en-US" altLang="ca-ES" sz="1200" dirty="0">
              <a:solidFill>
                <a:schemeClr val="accent6">
                  <a:lumMod val="76000"/>
                </a:schemeClr>
              </a:solidFill>
              <a:latin typeface="Arial"/>
              <a:cs typeface="Arial"/>
            </a:endParaRPr>
          </a:p>
          <a:p>
            <a:r>
              <a:rPr lang="en-US" sz="1200" dirty="0">
                <a:solidFill>
                  <a:schemeClr val="accent6">
                    <a:lumMod val="76000"/>
                  </a:schemeClr>
                </a:solidFill>
                <a:latin typeface="Arial"/>
                <a:cs typeface="Arial"/>
              </a:rPr>
              <a:t>30th October 2025</a:t>
            </a:r>
          </a:p>
        </p:txBody>
      </p:sp>
      <p:pic>
        <p:nvPicPr>
          <p:cNvPr id="8" name="Picture 7" descr="Logotipos | Hospital Clínic Barcelona">
            <a:extLst>
              <a:ext uri="{FF2B5EF4-FFF2-40B4-BE49-F238E27FC236}">
                <a16:creationId xmlns:a16="http://schemas.microsoft.com/office/drawing/2014/main" id="{B3765F57-23A6-5A8F-F2FE-ACF1F49B5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54" y="256273"/>
            <a:ext cx="2367366" cy="1031780"/>
          </a:xfrm>
          <a:prstGeom prst="rect">
            <a:avLst/>
          </a:prstGeom>
        </p:spPr>
      </p:pic>
      <p:pic>
        <p:nvPicPr>
          <p:cNvPr id="3" name="Imatge 2" descr="Imatge que conté clipart, Gràfics, disseny&#10;&#10;Descripció generada automàticament">
            <a:extLst>
              <a:ext uri="{FF2B5EF4-FFF2-40B4-BE49-F238E27FC236}">
                <a16:creationId xmlns:a16="http://schemas.microsoft.com/office/drawing/2014/main" id="{B8EAB100-3C05-1CA4-C056-A0E0585DD90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5" r="4681"/>
          <a:stretch/>
        </p:blipFill>
        <p:spPr>
          <a:xfrm>
            <a:off x="3556271" y="2588760"/>
            <a:ext cx="2375009" cy="2052331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837F3F4-D618-2E75-931E-729D704E07E9}"/>
              </a:ext>
            </a:extLst>
          </p:cNvPr>
          <p:cNvGraphicFramePr>
            <a:graphicFrameLocks noGrp="1"/>
          </p:cNvGraphicFramePr>
          <p:nvPr/>
        </p:nvGraphicFramePr>
        <p:xfrm>
          <a:off x="2784986" y="526862"/>
          <a:ext cx="4797317" cy="108385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97317">
                  <a:extLst>
                    <a:ext uri="{9D8B030D-6E8A-4147-A177-3AD203B41FA5}">
                      <a16:colId xmlns:a16="http://schemas.microsoft.com/office/drawing/2014/main" val="1065934561"/>
                    </a:ext>
                  </a:extLst>
                </a:gridCol>
              </a:tblGrid>
              <a:tr h="1083853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400"/>
                        </a:lnSpc>
                        <a:buNone/>
                      </a:pPr>
                      <a:endParaRPr lang="en-US" sz="2000" dirty="0">
                        <a:solidFill>
                          <a:srgbClr val="4EA72E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6601093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0F55B04A-4E8A-6017-ABC9-19D470EC7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583" y="4260949"/>
            <a:ext cx="1408255" cy="15011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80E2F5-3D4A-A4F7-A6CC-3CF6694141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6020" y="261200"/>
            <a:ext cx="1562100" cy="81915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063E4FF-E9E7-8407-3DBD-228FA5BD69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791017"/>
              </p:ext>
            </p:extLst>
          </p:nvPr>
        </p:nvGraphicFramePr>
        <p:xfrm>
          <a:off x="2201116" y="1170109"/>
          <a:ext cx="4797317" cy="108385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97317">
                  <a:extLst>
                    <a:ext uri="{9D8B030D-6E8A-4147-A177-3AD203B41FA5}">
                      <a16:colId xmlns:a16="http://schemas.microsoft.com/office/drawing/2014/main" val="1065934561"/>
                    </a:ext>
                  </a:extLst>
                </a:gridCol>
              </a:tblGrid>
              <a:tr h="1083853">
                <a:tc>
                  <a:txBody>
                    <a:bodyPr/>
                    <a:lstStyle/>
                    <a:p>
                      <a:pPr lvl="0" algn="ctr">
                        <a:lnSpc>
                          <a:spcPts val="2400"/>
                        </a:lnSpc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One-Stage vs. Two-Step </a:t>
                      </a:r>
                      <a:endParaRPr lang="en-US" sz="200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lvl="0" algn="ctr">
                        <a:lnSpc>
                          <a:spcPts val="2400"/>
                        </a:lnSpc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One Anastomosis Duodenal Switch (OADS/SADI-S)</a:t>
                      </a:r>
                      <a:endParaRPr lang="en-US" sz="200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6601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07688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F02FB2-5902-4730-8B00-5825F084F238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41987" name="Picture 1"/>
          <p:cNvPicPr>
            <a:picLocks noChangeAspect="1" noChangeArrowheads="1"/>
          </p:cNvPicPr>
          <p:nvPr/>
        </p:nvPicPr>
        <p:blipFill>
          <a:blip r:embed="rId3" cstate="print"/>
          <a:srcRect l="25829" t="28258" r="28470" b="38184"/>
          <a:stretch>
            <a:fillRect/>
          </a:stretch>
        </p:blipFill>
        <p:spPr bwMode="auto">
          <a:xfrm>
            <a:off x="2482476" y="559191"/>
            <a:ext cx="4608512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4" cstate="print"/>
          <a:srcRect l="71474" t="12930" r="11382" b="67140"/>
          <a:stretch>
            <a:fillRect/>
          </a:stretch>
        </p:blipFill>
        <p:spPr bwMode="auto">
          <a:xfrm>
            <a:off x="2807307" y="2899307"/>
            <a:ext cx="3887787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3"/>
          <p:cNvSpPr>
            <a:spLocks/>
          </p:cNvSpPr>
          <p:nvPr/>
        </p:nvSpPr>
        <p:spPr bwMode="auto">
          <a:xfrm>
            <a:off x="2481263" y="5767063"/>
            <a:ext cx="4533900" cy="6858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0" tIns="0" rIns="0" bIns="0"/>
          <a:lstStyle/>
          <a:p>
            <a:r>
              <a:rPr lang="en-US" altLang="ca-ES" sz="1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n = 16</a:t>
            </a:r>
            <a:endParaRPr lang="en-US" altLang="ca-ES" sz="1800">
              <a:solidFill>
                <a:schemeClr val="tx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r>
              <a:rPr lang="en-US" altLang="ca-ES" sz="1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Initial BMI = 56 kg/m</a:t>
            </a:r>
            <a:r>
              <a:rPr lang="en-US" altLang="ca-ES" sz="11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2</a:t>
            </a:r>
            <a:endParaRPr lang="en-US" altLang="ca-ES" sz="1800">
              <a:solidFill>
                <a:schemeClr val="tx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r>
              <a:rPr lang="en-US" altLang="ca-ES" sz="1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EWL 72% / 2 years </a:t>
            </a:r>
          </a:p>
        </p:txBody>
      </p:sp>
      <p:pic>
        <p:nvPicPr>
          <p:cNvPr id="41990" name="Picture 4"/>
          <p:cNvPicPr>
            <a:picLocks noChangeAspect="1" noChangeArrowheads="1"/>
          </p:cNvPicPr>
          <p:nvPr/>
        </p:nvPicPr>
        <p:blipFill>
          <a:blip r:embed="rId5" cstate="print"/>
          <a:srcRect l="62004" t="10435" r="5054" b="62004"/>
          <a:stretch>
            <a:fillRect/>
          </a:stretch>
        </p:blipFill>
        <p:spPr bwMode="auto">
          <a:xfrm>
            <a:off x="250825" y="260350"/>
            <a:ext cx="2232025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B5DED2-CBCE-4404-B968-52572B16D75F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43011" name="Rectangle 1"/>
          <p:cNvSpPr>
            <a:spLocks/>
          </p:cNvSpPr>
          <p:nvPr/>
        </p:nvSpPr>
        <p:spPr bwMode="auto">
          <a:xfrm>
            <a:off x="2120900" y="5084763"/>
            <a:ext cx="4533900" cy="6858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0" tIns="0" rIns="0" bIns="0"/>
          <a:lstStyle/>
          <a:p>
            <a:r>
              <a:rPr lang="en-US" altLang="ca-ES" sz="1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n = 30</a:t>
            </a:r>
            <a:endParaRPr lang="en-US" altLang="ca-ES" sz="1800">
              <a:solidFill>
                <a:schemeClr val="tx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r>
              <a:rPr lang="en-US" altLang="ca-ES" sz="1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Initial BMI = 40 kg/m</a:t>
            </a:r>
            <a:r>
              <a:rPr lang="en-US" altLang="ca-ES" sz="11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2</a:t>
            </a:r>
            <a:endParaRPr lang="en-US" altLang="ca-ES" sz="1800">
              <a:solidFill>
                <a:schemeClr val="tx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r>
              <a:rPr lang="en-US" altLang="ca-ES" sz="1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EWL 79% / 2 years 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3" cstate="print"/>
          <a:srcRect l="63626" t="14883" r="3793" b="70595"/>
          <a:stretch>
            <a:fillRect/>
          </a:stretch>
        </p:blipFill>
        <p:spPr bwMode="auto">
          <a:xfrm>
            <a:off x="971550" y="2924175"/>
            <a:ext cx="689133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3"/>
          <p:cNvPicPr>
            <a:picLocks noChangeAspect="1" noChangeArrowheads="1"/>
          </p:cNvPicPr>
          <p:nvPr/>
        </p:nvPicPr>
        <p:blipFill>
          <a:blip r:embed="rId4" cstate="print"/>
          <a:srcRect l="9128" t="34079" r="38837" b="38330"/>
          <a:stretch>
            <a:fillRect/>
          </a:stretch>
        </p:blipFill>
        <p:spPr bwMode="auto">
          <a:xfrm>
            <a:off x="2987675" y="979488"/>
            <a:ext cx="5040313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AutoShape 4"/>
          <p:cNvSpPr>
            <a:spLocks/>
          </p:cNvSpPr>
          <p:nvPr/>
        </p:nvSpPr>
        <p:spPr bwMode="auto">
          <a:xfrm>
            <a:off x="6659563" y="2995613"/>
            <a:ext cx="1223962" cy="433387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395E8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 altLang="ca-ES"/>
          </a:p>
        </p:txBody>
      </p:sp>
      <p:sp>
        <p:nvSpPr>
          <p:cNvPr id="43015" name="AutoShape 5"/>
          <p:cNvSpPr>
            <a:spLocks/>
          </p:cNvSpPr>
          <p:nvPr/>
        </p:nvSpPr>
        <p:spPr bwMode="auto">
          <a:xfrm>
            <a:off x="6659563" y="3787775"/>
            <a:ext cx="1152525" cy="2159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395E8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 altLang="ca-ES"/>
          </a:p>
        </p:txBody>
      </p:sp>
      <p:pic>
        <p:nvPicPr>
          <p:cNvPr id="43016" name="Picture 6"/>
          <p:cNvPicPr>
            <a:picLocks noChangeAspect="1" noChangeArrowheads="1"/>
          </p:cNvPicPr>
          <p:nvPr/>
        </p:nvPicPr>
        <p:blipFill>
          <a:blip r:embed="rId5" cstate="print"/>
          <a:srcRect l="61603" t="13907" r="5148" b="53064"/>
          <a:stretch>
            <a:fillRect/>
          </a:stretch>
        </p:blipFill>
        <p:spPr bwMode="auto">
          <a:xfrm>
            <a:off x="611188" y="260350"/>
            <a:ext cx="21907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7F8686-DF4A-44D2-9DB5-ED0EBEBE2767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44035" name="Picture 1"/>
          <p:cNvPicPr>
            <a:picLocks noChangeAspect="1" noChangeArrowheads="1"/>
          </p:cNvPicPr>
          <p:nvPr/>
        </p:nvPicPr>
        <p:blipFill>
          <a:blip r:embed="rId3" cstate="print"/>
          <a:srcRect l="21782" t="24039" r="40941" b="49919"/>
          <a:stretch>
            <a:fillRect/>
          </a:stretch>
        </p:blipFill>
        <p:spPr bwMode="auto">
          <a:xfrm>
            <a:off x="466725" y="476250"/>
            <a:ext cx="23050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2908ADC-9F2B-91B2-F04D-EB04D3C604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588" t="22001" r="26376" b="50000"/>
          <a:stretch/>
        </p:blipFill>
        <p:spPr>
          <a:xfrm>
            <a:off x="611560" y="1916832"/>
            <a:ext cx="8345727" cy="273630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C7BEB-3C1C-46B7-8185-76EB24F9BB16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45059" name="Picture 1"/>
          <p:cNvPicPr>
            <a:picLocks noChangeAspect="1" noChangeArrowheads="1"/>
          </p:cNvPicPr>
          <p:nvPr/>
        </p:nvPicPr>
        <p:blipFill>
          <a:blip r:embed="rId3" cstate="print"/>
          <a:srcRect l="21782" t="24039" r="40941" b="49919"/>
          <a:stretch>
            <a:fillRect/>
          </a:stretch>
        </p:blipFill>
        <p:spPr bwMode="auto">
          <a:xfrm>
            <a:off x="466725" y="476250"/>
            <a:ext cx="23050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1C9D0CB-789B-FAB7-8067-6BD134FBB4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125" t="30400" r="27950" b="24801"/>
          <a:stretch/>
        </p:blipFill>
        <p:spPr>
          <a:xfrm>
            <a:off x="1494864" y="1724986"/>
            <a:ext cx="5616624" cy="472978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5B9655D-4F2B-3F75-49A3-4434554092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588" t="22001" r="26376" b="50000"/>
          <a:stretch/>
        </p:blipFill>
        <p:spPr>
          <a:xfrm>
            <a:off x="5364088" y="260648"/>
            <a:ext cx="3528392" cy="115685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1CCE18-D358-0372-E6C7-FA6CF540DCA1}"/>
              </a:ext>
            </a:extLst>
          </p:cNvPr>
          <p:cNvSpPr txBox="1"/>
          <p:nvPr/>
        </p:nvSpPr>
        <p:spPr>
          <a:xfrm flipH="1">
            <a:off x="3203848" y="748654"/>
            <a:ext cx="1970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/>
              <a:t>TWL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C7BEB-3C1C-46B7-8185-76EB24F9BB16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45059" name="Picture 1"/>
          <p:cNvPicPr>
            <a:picLocks noChangeAspect="1" noChangeArrowheads="1"/>
          </p:cNvPicPr>
          <p:nvPr/>
        </p:nvPicPr>
        <p:blipFill>
          <a:blip r:embed="rId3" cstate="print"/>
          <a:srcRect l="21782" t="24039" r="40941" b="49919"/>
          <a:stretch>
            <a:fillRect/>
          </a:stretch>
        </p:blipFill>
        <p:spPr bwMode="auto">
          <a:xfrm>
            <a:off x="466725" y="476250"/>
            <a:ext cx="23050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5B9655D-4F2B-3F75-49A3-4434554092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588" t="22001" r="26376" b="50000"/>
          <a:stretch/>
        </p:blipFill>
        <p:spPr>
          <a:xfrm>
            <a:off x="5364088" y="260648"/>
            <a:ext cx="3528392" cy="115685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1CCE18-D358-0372-E6C7-FA6CF540DCA1}"/>
              </a:ext>
            </a:extLst>
          </p:cNvPr>
          <p:cNvSpPr txBox="1"/>
          <p:nvPr/>
        </p:nvSpPr>
        <p:spPr>
          <a:xfrm flipH="1">
            <a:off x="3203848" y="748654"/>
            <a:ext cx="1970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/>
              <a:t>EWL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537B784-1562-691C-0759-BBB3C0675F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914" t="29000" r="25587" b="26200"/>
          <a:stretch/>
        </p:blipFill>
        <p:spPr>
          <a:xfrm>
            <a:off x="2231740" y="1977519"/>
            <a:ext cx="5076564" cy="406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5284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C7BEB-3C1C-46B7-8185-76EB24F9BB16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45059" name="Picture 1"/>
          <p:cNvPicPr>
            <a:picLocks noChangeAspect="1" noChangeArrowheads="1"/>
          </p:cNvPicPr>
          <p:nvPr/>
        </p:nvPicPr>
        <p:blipFill>
          <a:blip r:embed="rId3" cstate="print"/>
          <a:srcRect l="21782" t="24039" r="40941" b="49919"/>
          <a:stretch>
            <a:fillRect/>
          </a:stretch>
        </p:blipFill>
        <p:spPr bwMode="auto">
          <a:xfrm>
            <a:off x="466725" y="476250"/>
            <a:ext cx="23050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5B9655D-4F2B-3F75-49A3-4434554092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588" t="22001" r="26376" b="50000"/>
          <a:stretch/>
        </p:blipFill>
        <p:spPr>
          <a:xfrm>
            <a:off x="5364088" y="260648"/>
            <a:ext cx="3528392" cy="11568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7F0B76D-2D53-90ED-AD35-B8072403FF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588" t="23400" r="26376" b="20601"/>
          <a:stretch/>
        </p:blipFill>
        <p:spPr>
          <a:xfrm>
            <a:off x="1403648" y="1499353"/>
            <a:ext cx="6588732" cy="4320480"/>
          </a:xfrm>
          <a:prstGeom prst="rect">
            <a:avLst/>
          </a:prstGeom>
        </p:spPr>
      </p:pic>
      <p:sp>
        <p:nvSpPr>
          <p:cNvPr id="10" name="AutoShape 5">
            <a:extLst>
              <a:ext uri="{FF2B5EF4-FFF2-40B4-BE49-F238E27FC236}">
                <a16:creationId xmlns:a16="http://schemas.microsoft.com/office/drawing/2014/main" id="{793B8C25-EAE3-6594-CF15-987EEE070897}"/>
              </a:ext>
            </a:extLst>
          </p:cNvPr>
          <p:cNvSpPr>
            <a:spLocks/>
          </p:cNvSpPr>
          <p:nvPr/>
        </p:nvSpPr>
        <p:spPr bwMode="auto">
          <a:xfrm>
            <a:off x="3059832" y="3646225"/>
            <a:ext cx="1296144" cy="201455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953734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 altLang="ca-ES"/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B31B261B-FD0A-0748-E1FC-B3C0E04A3463}"/>
              </a:ext>
            </a:extLst>
          </p:cNvPr>
          <p:cNvSpPr>
            <a:spLocks/>
          </p:cNvSpPr>
          <p:nvPr/>
        </p:nvSpPr>
        <p:spPr bwMode="auto">
          <a:xfrm>
            <a:off x="1636282" y="4365104"/>
            <a:ext cx="703470" cy="360040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953734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 altLang="ca-ES"/>
          </a:p>
        </p:txBody>
      </p:sp>
      <p:sp>
        <p:nvSpPr>
          <p:cNvPr id="12" name="AutoShape 5">
            <a:extLst>
              <a:ext uri="{FF2B5EF4-FFF2-40B4-BE49-F238E27FC236}">
                <a16:creationId xmlns:a16="http://schemas.microsoft.com/office/drawing/2014/main" id="{1254F81F-6412-8952-3181-097C131957D0}"/>
              </a:ext>
            </a:extLst>
          </p:cNvPr>
          <p:cNvSpPr>
            <a:spLocks/>
          </p:cNvSpPr>
          <p:nvPr/>
        </p:nvSpPr>
        <p:spPr bwMode="auto">
          <a:xfrm>
            <a:off x="6156176" y="4523689"/>
            <a:ext cx="1572928" cy="201455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953734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5467790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7F8686-DF4A-44D2-9DB5-ED0EBEBE2767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44035" name="Picture 1"/>
          <p:cNvPicPr>
            <a:picLocks noChangeAspect="1" noChangeArrowheads="1"/>
          </p:cNvPicPr>
          <p:nvPr/>
        </p:nvPicPr>
        <p:blipFill>
          <a:blip r:embed="rId3" cstate="print"/>
          <a:srcRect l="21782" t="24039" r="40941" b="49919"/>
          <a:stretch>
            <a:fillRect/>
          </a:stretch>
        </p:blipFill>
        <p:spPr bwMode="auto">
          <a:xfrm>
            <a:off x="466725" y="476250"/>
            <a:ext cx="23050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2B77CF0-D9B4-B219-3DB6-BF9F6EFC10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588" t="26200" r="25588" b="34600"/>
          <a:stretch/>
        </p:blipFill>
        <p:spPr>
          <a:xfrm>
            <a:off x="1173479" y="1894184"/>
            <a:ext cx="6797041" cy="306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4506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- En blanco">
  <a:themeElements>
    <a:clrScheme name="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En blanco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27</Slides>
  <Notes>27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Default - En blanco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oper</dc:creator>
  <cp:revision>430</cp:revision>
  <dcterms:modified xsi:type="dcterms:W3CDTF">2025-10-27T06:33:25Z</dcterms:modified>
</cp:coreProperties>
</file>